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4" r:id="rId1"/>
  </p:sldMasterIdLst>
  <p:notesMasterIdLst>
    <p:notesMasterId r:id="rId35"/>
  </p:notesMasterIdLst>
  <p:sldIdLst>
    <p:sldId id="256" r:id="rId2"/>
    <p:sldId id="258" r:id="rId3"/>
    <p:sldId id="257" r:id="rId4"/>
    <p:sldId id="260" r:id="rId5"/>
    <p:sldId id="264" r:id="rId6"/>
    <p:sldId id="269" r:id="rId7"/>
    <p:sldId id="270" r:id="rId8"/>
    <p:sldId id="271" r:id="rId9"/>
    <p:sldId id="265" r:id="rId10"/>
    <p:sldId id="266" r:id="rId11"/>
    <p:sldId id="267" r:id="rId12"/>
    <p:sldId id="268" r:id="rId13"/>
    <p:sldId id="285" r:id="rId14"/>
    <p:sldId id="294" r:id="rId15"/>
    <p:sldId id="272" r:id="rId16"/>
    <p:sldId id="275" r:id="rId17"/>
    <p:sldId id="276" r:id="rId18"/>
    <p:sldId id="295" r:id="rId19"/>
    <p:sldId id="273" r:id="rId20"/>
    <p:sldId id="274" r:id="rId21"/>
    <p:sldId id="277" r:id="rId22"/>
    <p:sldId id="278" r:id="rId23"/>
    <p:sldId id="279" r:id="rId24"/>
    <p:sldId id="280" r:id="rId25"/>
    <p:sldId id="283" r:id="rId26"/>
    <p:sldId id="286" r:id="rId27"/>
    <p:sldId id="287" r:id="rId28"/>
    <p:sldId id="288" r:id="rId29"/>
    <p:sldId id="289" r:id="rId30"/>
    <p:sldId id="290" r:id="rId31"/>
    <p:sldId id="291" r:id="rId32"/>
    <p:sldId id="292" r:id="rId33"/>
    <p:sldId id="293" r:id="rId34"/>
  </p:sldIdLst>
  <p:sldSz cx="13004800" cy="9753600"/>
  <p:notesSz cx="6858000" cy="9144000"/>
  <p:defaultTextStyle>
    <a:defPPr>
      <a:defRPr lang="en-US"/>
    </a:defPPr>
    <a:lvl1pPr algn="l" rtl="0" fontAlgn="base">
      <a:spcBef>
        <a:spcPct val="0"/>
      </a:spcBef>
      <a:spcAft>
        <a:spcPct val="0"/>
      </a:spcAft>
      <a:defRPr sz="4300" kern="1200">
        <a:solidFill>
          <a:srgbClr val="000000"/>
        </a:solidFill>
        <a:latin typeface="Bradley Hand ITC TT-Bold"/>
        <a:ea typeface="ヒラギノ角ゴ ProN W6"/>
        <a:cs typeface="ヒラギノ角ゴ ProN W6"/>
        <a:sym typeface="Bradley Hand ITC TT-Bold"/>
      </a:defRPr>
    </a:lvl1pPr>
    <a:lvl2pPr marL="455613" indent="1588" algn="l" rtl="0" fontAlgn="base">
      <a:spcBef>
        <a:spcPct val="0"/>
      </a:spcBef>
      <a:spcAft>
        <a:spcPct val="0"/>
      </a:spcAft>
      <a:defRPr sz="4300" kern="1200">
        <a:solidFill>
          <a:srgbClr val="000000"/>
        </a:solidFill>
        <a:latin typeface="Bradley Hand ITC TT-Bold"/>
        <a:ea typeface="ヒラギノ角ゴ ProN W6"/>
        <a:cs typeface="ヒラギノ角ゴ ProN W6"/>
        <a:sym typeface="Bradley Hand ITC TT-Bold"/>
      </a:defRPr>
    </a:lvl2pPr>
    <a:lvl3pPr marL="912813" indent="1588" algn="l" rtl="0" fontAlgn="base">
      <a:spcBef>
        <a:spcPct val="0"/>
      </a:spcBef>
      <a:spcAft>
        <a:spcPct val="0"/>
      </a:spcAft>
      <a:defRPr sz="4300" kern="1200">
        <a:solidFill>
          <a:srgbClr val="000000"/>
        </a:solidFill>
        <a:latin typeface="Bradley Hand ITC TT-Bold"/>
        <a:ea typeface="ヒラギノ角ゴ ProN W6"/>
        <a:cs typeface="ヒラギノ角ゴ ProN W6"/>
        <a:sym typeface="Bradley Hand ITC TT-Bold"/>
      </a:defRPr>
    </a:lvl3pPr>
    <a:lvl4pPr marL="1370013" indent="1588" algn="l" rtl="0" fontAlgn="base">
      <a:spcBef>
        <a:spcPct val="0"/>
      </a:spcBef>
      <a:spcAft>
        <a:spcPct val="0"/>
      </a:spcAft>
      <a:defRPr sz="4300" kern="1200">
        <a:solidFill>
          <a:srgbClr val="000000"/>
        </a:solidFill>
        <a:latin typeface="Bradley Hand ITC TT-Bold"/>
        <a:ea typeface="ヒラギノ角ゴ ProN W6"/>
        <a:cs typeface="ヒラギノ角ゴ ProN W6"/>
        <a:sym typeface="Bradley Hand ITC TT-Bold"/>
      </a:defRPr>
    </a:lvl4pPr>
    <a:lvl5pPr marL="1827213" indent="1588" algn="l" rtl="0" fontAlgn="base">
      <a:spcBef>
        <a:spcPct val="0"/>
      </a:spcBef>
      <a:spcAft>
        <a:spcPct val="0"/>
      </a:spcAft>
      <a:defRPr sz="4300" kern="1200">
        <a:solidFill>
          <a:srgbClr val="000000"/>
        </a:solidFill>
        <a:latin typeface="Bradley Hand ITC TT-Bold"/>
        <a:ea typeface="ヒラギノ角ゴ ProN W6"/>
        <a:cs typeface="ヒラギノ角ゴ ProN W6"/>
        <a:sym typeface="Bradley Hand ITC TT-Bold"/>
      </a:defRPr>
    </a:lvl5pPr>
    <a:lvl6pPr marL="2286000" algn="l" defTabSz="914400" rtl="0" eaLnBrk="1" latinLnBrk="0" hangingPunct="1">
      <a:defRPr sz="4300" kern="1200">
        <a:solidFill>
          <a:srgbClr val="000000"/>
        </a:solidFill>
        <a:latin typeface="Bradley Hand ITC TT-Bold"/>
        <a:ea typeface="ヒラギノ角ゴ ProN W6"/>
        <a:cs typeface="ヒラギノ角ゴ ProN W6"/>
        <a:sym typeface="Bradley Hand ITC TT-Bold"/>
      </a:defRPr>
    </a:lvl6pPr>
    <a:lvl7pPr marL="2743200" algn="l" defTabSz="914400" rtl="0" eaLnBrk="1" latinLnBrk="0" hangingPunct="1">
      <a:defRPr sz="4300" kern="1200">
        <a:solidFill>
          <a:srgbClr val="000000"/>
        </a:solidFill>
        <a:latin typeface="Bradley Hand ITC TT-Bold"/>
        <a:ea typeface="ヒラギノ角ゴ ProN W6"/>
        <a:cs typeface="ヒラギノ角ゴ ProN W6"/>
        <a:sym typeface="Bradley Hand ITC TT-Bold"/>
      </a:defRPr>
    </a:lvl7pPr>
    <a:lvl8pPr marL="3200400" algn="l" defTabSz="914400" rtl="0" eaLnBrk="1" latinLnBrk="0" hangingPunct="1">
      <a:defRPr sz="4300" kern="1200">
        <a:solidFill>
          <a:srgbClr val="000000"/>
        </a:solidFill>
        <a:latin typeface="Bradley Hand ITC TT-Bold"/>
        <a:ea typeface="ヒラギノ角ゴ ProN W6"/>
        <a:cs typeface="ヒラギノ角ゴ ProN W6"/>
        <a:sym typeface="Bradley Hand ITC TT-Bold"/>
      </a:defRPr>
    </a:lvl8pPr>
    <a:lvl9pPr marL="3657600" algn="l" defTabSz="914400" rtl="0" eaLnBrk="1" latinLnBrk="0" hangingPunct="1">
      <a:defRPr sz="4300" kern="1200">
        <a:solidFill>
          <a:srgbClr val="000000"/>
        </a:solidFill>
        <a:latin typeface="Bradley Hand ITC TT-Bold"/>
        <a:ea typeface="ヒラギノ角ゴ ProN W6"/>
        <a:cs typeface="ヒラギノ角ゴ ProN W6"/>
        <a:sym typeface="Bradley Hand ITC TT-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59" autoAdjust="0"/>
  </p:normalViewPr>
  <p:slideViewPr>
    <p:cSldViewPr>
      <p:cViewPr>
        <p:scale>
          <a:sx n="42" d="100"/>
          <a:sy n="42" d="100"/>
        </p:scale>
        <p:origin x="-1470" y="-54"/>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6386"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Bradley Hand ITC TT-Bold" charset="0"/>
        <a:ea typeface="+mn-ea"/>
        <a:cs typeface="+mn-cs"/>
      </a:defRPr>
    </a:lvl1pPr>
    <a:lvl2pPr marL="455613" algn="l" rtl="0" eaLnBrk="0" fontAlgn="base" hangingPunct="0">
      <a:spcBef>
        <a:spcPct val="0"/>
      </a:spcBef>
      <a:spcAft>
        <a:spcPct val="0"/>
      </a:spcAft>
      <a:defRPr sz="1100" kern="1200">
        <a:solidFill>
          <a:schemeClr val="tx1"/>
        </a:solidFill>
        <a:latin typeface="Bradley Hand ITC TT-Bold" charset="0"/>
        <a:ea typeface="+mn-ea"/>
        <a:cs typeface="+mn-cs"/>
      </a:defRPr>
    </a:lvl2pPr>
    <a:lvl3pPr marL="912813" algn="l" rtl="0" eaLnBrk="0" fontAlgn="base" hangingPunct="0">
      <a:spcBef>
        <a:spcPct val="0"/>
      </a:spcBef>
      <a:spcAft>
        <a:spcPct val="0"/>
      </a:spcAft>
      <a:defRPr sz="1100" kern="1200">
        <a:solidFill>
          <a:schemeClr val="tx1"/>
        </a:solidFill>
        <a:latin typeface="Bradley Hand ITC TT-Bold" charset="0"/>
        <a:ea typeface="+mn-ea"/>
        <a:cs typeface="+mn-cs"/>
      </a:defRPr>
    </a:lvl3pPr>
    <a:lvl4pPr marL="1370013" algn="l" rtl="0" eaLnBrk="0" fontAlgn="base" hangingPunct="0">
      <a:spcBef>
        <a:spcPct val="0"/>
      </a:spcBef>
      <a:spcAft>
        <a:spcPct val="0"/>
      </a:spcAft>
      <a:defRPr sz="1100" kern="1200">
        <a:solidFill>
          <a:schemeClr val="tx1"/>
        </a:solidFill>
        <a:latin typeface="Bradley Hand ITC TT-Bold" charset="0"/>
        <a:ea typeface="+mn-ea"/>
        <a:cs typeface="+mn-cs"/>
      </a:defRPr>
    </a:lvl4pPr>
    <a:lvl5pPr marL="1827213" algn="l" rtl="0" eaLnBrk="0" fontAlgn="base" hangingPunct="0">
      <a:spcBef>
        <a:spcPct val="0"/>
      </a:spcBef>
      <a:spcAft>
        <a:spcPct val="0"/>
      </a:spcAft>
      <a:defRPr sz="1100" kern="1200">
        <a:solidFill>
          <a:schemeClr val="tx1"/>
        </a:solidFill>
        <a:latin typeface="Bradley Hand ITC TT-Bold" charset="0"/>
        <a:ea typeface="+mn-ea"/>
        <a:cs typeface="+mn-cs"/>
      </a:defRPr>
    </a:lvl5pPr>
    <a:lvl6pPr marL="2285417" algn="l" defTabSz="914166" rtl="0" eaLnBrk="1" latinLnBrk="0" hangingPunct="1">
      <a:defRPr sz="1100" kern="1200">
        <a:solidFill>
          <a:schemeClr val="tx1"/>
        </a:solidFill>
        <a:latin typeface="+mn-lt"/>
        <a:ea typeface="+mn-ea"/>
        <a:cs typeface="+mn-cs"/>
      </a:defRPr>
    </a:lvl6pPr>
    <a:lvl7pPr marL="2742497" algn="l" defTabSz="914166" rtl="0" eaLnBrk="1" latinLnBrk="0" hangingPunct="1">
      <a:defRPr sz="1100" kern="1200">
        <a:solidFill>
          <a:schemeClr val="tx1"/>
        </a:solidFill>
        <a:latin typeface="+mn-lt"/>
        <a:ea typeface="+mn-ea"/>
        <a:cs typeface="+mn-cs"/>
      </a:defRPr>
    </a:lvl7pPr>
    <a:lvl8pPr marL="3199582" algn="l" defTabSz="914166" rtl="0" eaLnBrk="1" latinLnBrk="0" hangingPunct="1">
      <a:defRPr sz="1100" kern="1200">
        <a:solidFill>
          <a:schemeClr val="tx1"/>
        </a:solidFill>
        <a:latin typeface="+mn-lt"/>
        <a:ea typeface="+mn-ea"/>
        <a:cs typeface="+mn-cs"/>
      </a:defRPr>
    </a:lvl8pPr>
    <a:lvl9pPr marL="3656665" algn="l" defTabSz="91416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Bradley Hand ITC TT-Bo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solidFill>
            <a:srgbClr val="FFFFFF"/>
          </a:solidFill>
          <a:ln/>
        </p:spPr>
      </p:sp>
      <p:sp>
        <p:nvSpPr>
          <p:cNvPr id="53251" name="Rectangle 2"/>
          <p:cNvSpPr>
            <a:spLocks noGrp="1" noChangeArrowheads="1"/>
          </p:cNvSpPr>
          <p:nvPr>
            <p:ph type="body" idx="1"/>
          </p:nvPr>
        </p:nvSpPr>
        <p:spPr>
          <a:noFill/>
          <a:ln/>
        </p:spPr>
        <p:txBody>
          <a:bodyPr/>
          <a:lstStyle/>
          <a:p>
            <a:pPr eaLnBrk="1" hangingPunct="1"/>
            <a:endParaRPr lang="en-US" sz="2200" smtClean="0">
              <a:latin typeface="Lucida Grande"/>
              <a:ea typeface="Lucida Grande"/>
              <a:cs typeface="Lucida Grande"/>
              <a:sym typeface="Lucida Grand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solidFill>
            <a:srgbClr val="FFFFFF"/>
          </a:solidFill>
          <a:ln/>
        </p:spPr>
      </p:sp>
      <p:sp>
        <p:nvSpPr>
          <p:cNvPr id="54275" name="Rectangle 2"/>
          <p:cNvSpPr>
            <a:spLocks noGrp="1" noChangeArrowheads="1"/>
          </p:cNvSpPr>
          <p:nvPr>
            <p:ph type="body" idx="1"/>
          </p:nvPr>
        </p:nvSpPr>
        <p:spPr>
          <a:noFill/>
          <a:ln/>
        </p:spPr>
        <p:txBody>
          <a:bodyPr/>
          <a:lstStyle/>
          <a:p>
            <a:pPr eaLnBrk="1" hangingPunct="1"/>
            <a:endParaRPr lang="en-US" sz="2200" smtClean="0">
              <a:latin typeface="Lucida Grande"/>
              <a:ea typeface="Lucida Grande"/>
              <a:cs typeface="Lucida Grande"/>
              <a:sym typeface="Lucida Grand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solidFill>
            <a:srgbClr val="FFFFFF"/>
          </a:solidFill>
          <a:ln/>
        </p:spPr>
      </p:sp>
      <p:sp>
        <p:nvSpPr>
          <p:cNvPr id="55299" name="Rectangle 2"/>
          <p:cNvSpPr>
            <a:spLocks noGrp="1" noChangeArrowheads="1"/>
          </p:cNvSpPr>
          <p:nvPr>
            <p:ph type="body" idx="1"/>
          </p:nvPr>
        </p:nvSpPr>
        <p:spPr>
          <a:noFill/>
          <a:ln/>
        </p:spPr>
        <p:txBody>
          <a:bodyPr/>
          <a:lstStyle/>
          <a:p>
            <a:pPr eaLnBrk="1" hangingPunct="1"/>
            <a:endParaRPr lang="en-US" sz="2200" smtClean="0">
              <a:latin typeface="Lucida Grande"/>
              <a:ea typeface="Lucida Grande"/>
              <a:cs typeface="Lucida Grande"/>
              <a:sym typeface="Lucida Grand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solidFill>
            <a:srgbClr val="FFFFFF"/>
          </a:solidFill>
          <a:ln/>
        </p:spPr>
      </p:sp>
      <p:sp>
        <p:nvSpPr>
          <p:cNvPr id="56323" name="Rectangle 2"/>
          <p:cNvSpPr>
            <a:spLocks noGrp="1" noChangeArrowheads="1"/>
          </p:cNvSpPr>
          <p:nvPr>
            <p:ph type="body" idx="1"/>
          </p:nvPr>
        </p:nvSpPr>
        <p:spPr>
          <a:noFill/>
          <a:ln/>
        </p:spPr>
        <p:txBody>
          <a:bodyPr/>
          <a:lstStyle/>
          <a:p>
            <a:pPr eaLnBrk="1" hangingPunct="1"/>
            <a:endParaRPr lang="en-US" sz="2200" dirty="0" smtClean="0">
              <a:latin typeface="Lucida Grande"/>
              <a:ea typeface="Lucida Grande"/>
              <a:cs typeface="Lucida Grande"/>
              <a:sym typeface="Lucida Grand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French teachers leave….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introduce the components of curriculum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Bradley Hand ITC TT-Bold"/>
            </a:endParaRPr>
          </a:p>
          <a:p>
            <a:r>
              <a:rPr lang="en-US" dirty="0" smtClean="0">
                <a:latin typeface="Bradley Hand ITC TT-Bold"/>
              </a:rPr>
              <a:t> </a:t>
            </a:r>
            <a:endParaRPr lang="en-US" dirty="0" smtClean="0">
              <a:latin typeface="Bradley Hand ITC TT-Bo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solidFill>
            <a:srgbClr val="FFFFFF"/>
          </a:solidFill>
          <a:ln/>
        </p:spPr>
      </p:sp>
      <p:sp>
        <p:nvSpPr>
          <p:cNvPr id="48131" name="Rectangle 2"/>
          <p:cNvSpPr>
            <a:spLocks noGrp="1" noChangeArrowheads="1"/>
          </p:cNvSpPr>
          <p:nvPr>
            <p:ph type="body" idx="1"/>
          </p:nvPr>
        </p:nvSpPr>
        <p:spPr>
          <a:noFill/>
          <a:ln/>
        </p:spPr>
        <p:txBody>
          <a:bodyPr/>
          <a:lstStyle/>
          <a:p>
            <a:pPr eaLnBrk="1" hangingPunct="1"/>
            <a:r>
              <a:rPr lang="en-US" sz="2200" dirty="0" smtClean="0">
                <a:latin typeface="Lucida Grande"/>
                <a:ea typeface="Lucida Grande"/>
                <a:cs typeface="Lucida Grande"/>
                <a:sym typeface="Lucida Grande"/>
              </a:rPr>
              <a:t> </a:t>
            </a:r>
            <a:endParaRPr lang="en-US" sz="2200" dirty="0" smtClean="0">
              <a:latin typeface="Lucida Grande"/>
              <a:ea typeface="Lucida Grande"/>
              <a:cs typeface="Lucida Grande"/>
              <a:sym typeface="Lucida Grand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dirty="0" smtClean="0">
                <a:latin typeface="Bradley Hand ITC TT-Bold"/>
              </a:rPr>
              <a:t> </a:t>
            </a:r>
            <a:endParaRPr lang="en-US" dirty="0" smtClean="0">
              <a:latin typeface="Bradley Hand ITC TT-Bold"/>
            </a:endParaRPr>
          </a:p>
          <a:p>
            <a:pPr eaLnBrk="1" hangingPunct="1"/>
            <a:endParaRPr lang="en-US" dirty="0" smtClean="0">
              <a:latin typeface="Bradley Hand ITC TT-Bo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Bradley Hand ITC TT-Bold"/>
              </a:rPr>
              <a:t> </a:t>
            </a:r>
            <a:endParaRPr lang="en-US" dirty="0" smtClean="0">
              <a:latin typeface="Bradley Hand ITC TT-Bold"/>
            </a:endParaRPr>
          </a:p>
          <a:p>
            <a:r>
              <a:rPr lang="en-US" dirty="0" smtClean="0">
                <a:latin typeface="Bradley Hand ITC TT-Bold"/>
              </a:rPr>
              <a:t> </a:t>
            </a:r>
          </a:p>
          <a:p>
            <a:r>
              <a:rPr lang="en-US" dirty="0" smtClean="0">
                <a:latin typeface="Bradley Hand ITC TT-Bold"/>
              </a:rPr>
              <a:t> </a:t>
            </a:r>
          </a:p>
          <a:p>
            <a:endParaRPr lang="en-US" dirty="0" smtClean="0">
              <a:latin typeface="Bradley Hand ITC TT-Bold"/>
            </a:endParaRPr>
          </a:p>
          <a:p>
            <a:endParaRPr lang="en-US" dirty="0" smtClean="0">
              <a:latin typeface="Bradley Hand ITC TT-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lstStyle/>
          <a:p>
            <a:pPr eaLnBrk="1" hangingPunct="1"/>
            <a:r>
              <a:rPr lang="en-US" sz="2200" dirty="0" smtClean="0">
                <a:latin typeface="Lucida Grande"/>
                <a:ea typeface="Lucida Grande"/>
                <a:cs typeface="Lucida Grande"/>
                <a:sym typeface="Lucida Grande"/>
              </a:rPr>
              <a:t> </a:t>
            </a:r>
            <a:endParaRPr lang="en-US" sz="2200" dirty="0" smtClean="0">
              <a:latin typeface="Lucida Grande"/>
              <a:ea typeface="Lucida Grande"/>
              <a:cs typeface="Lucida Grande"/>
              <a:sym typeface="Lucida Grand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latin typeface="Bradley Hand ITC TT-Bold"/>
              </a:rPr>
              <a:t> </a:t>
            </a:r>
            <a:endParaRPr lang="en-US" dirty="0" smtClean="0">
              <a:latin typeface="Bradley Hand ITC TT-Bo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latin typeface="Bradley Hand ITC TT-Bold"/>
              </a:rPr>
              <a:t>Link to PCG</a:t>
            </a:r>
          </a:p>
          <a:p>
            <a:r>
              <a:rPr lang="en-US" dirty="0" smtClean="0">
                <a:latin typeface="Bradley Hand ITC TT-Bold"/>
              </a:rPr>
              <a:t>I can go through and select the Context from different levels, or just let this example stand as it is.</a:t>
            </a:r>
          </a:p>
          <a:p>
            <a:endParaRPr lang="en-US" dirty="0" smtClean="0">
              <a:latin typeface="Bradley Hand ITC TT-Bold"/>
            </a:endParaRPr>
          </a:p>
          <a:p>
            <a:r>
              <a:rPr lang="en-US" dirty="0" smtClean="0">
                <a:latin typeface="Bradley Hand ITC TT-Bold"/>
              </a:rPr>
              <a:t>Or do a minimize/pop-up.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latin typeface="Bradley Hand ITC TT-Bold"/>
              </a:rPr>
              <a:t>The purpose of the Guiding Questions is to maintain a focus for the learning through the entire unit.  </a:t>
            </a:r>
          </a:p>
          <a:p>
            <a:endParaRPr lang="en-US" dirty="0" smtClean="0">
              <a:latin typeface="Bradley Hand ITC TT-Bold"/>
            </a:endParaRPr>
          </a:p>
          <a:p>
            <a:r>
              <a:rPr lang="en-US" dirty="0" smtClean="0">
                <a:latin typeface="Bradley Hand ITC TT-Bold"/>
              </a:rPr>
              <a:t>These questions should serve as a guide to keep the learning for the unit as authentic and meaningful for students as possible.  </a:t>
            </a:r>
          </a:p>
          <a:p>
            <a:endParaRPr lang="en-US" dirty="0" smtClean="0">
              <a:latin typeface="Bradley Hand ITC TT-Bold"/>
            </a:endParaRPr>
          </a:p>
          <a:p>
            <a:r>
              <a:rPr lang="en-US" dirty="0" smtClean="0">
                <a:latin typeface="Bradley Hand ITC TT-Bold"/>
              </a:rPr>
              <a:t>They should also direct them toward achieving the target language goals.  </a:t>
            </a:r>
          </a:p>
          <a:p>
            <a:endParaRPr lang="en-US" dirty="0" smtClean="0">
              <a:latin typeface="Bradley Hand ITC TT-Bold"/>
            </a:endParaRPr>
          </a:p>
          <a:p>
            <a:r>
              <a:rPr lang="en-US" dirty="0" smtClean="0">
                <a:latin typeface="Bradley Hand ITC TT-Bold"/>
              </a:rPr>
              <a:t>Good practice:  Post Guiding Questions in the classroom at the beginning of each unit in Spanish and English to re-focus students.  By the end of the unit, we hope that the students will come to something similar to the Essential Understandings as an answer to these questions.  The Essential Understandings, in the form that they are stated on the curriculum, should NOT be articulated to students.  This should be something they discover.  </a:t>
            </a:r>
          </a:p>
          <a:p>
            <a:endParaRPr lang="en-US" dirty="0" smtClean="0">
              <a:latin typeface="Bradley Hand ITC TT-Bold"/>
            </a:endParaRPr>
          </a:p>
          <a:p>
            <a:r>
              <a:rPr lang="en-US" dirty="0" smtClean="0">
                <a:latin typeface="Bradley Hand ITC TT-Bold"/>
              </a:rPr>
              <a:t>Questions may be revised a little this summer as we look at the learning targets.  </a:t>
            </a:r>
          </a:p>
          <a:p>
            <a:endParaRPr lang="en-US" dirty="0" smtClean="0">
              <a:latin typeface="Bradley Hand ITC TT-Bold"/>
            </a:endParaRPr>
          </a:p>
          <a:p>
            <a:endParaRPr lang="en-US" dirty="0" smtClean="0">
              <a:latin typeface="Bradley Hand ITC TT-Bo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Bradley Hand ITC TT-Bold"/>
              </a:rPr>
              <a:t>Ask teachers to look on iPads to find the target tasks for the first units of the year for their individual levels.  Pull up on screen if you don’t have the wifi.</a:t>
            </a:r>
          </a:p>
          <a:p>
            <a:endParaRPr lang="en-US" smtClean="0">
              <a:latin typeface="Bradley Hand ITC TT-Bold"/>
            </a:endParaRPr>
          </a:p>
          <a:p>
            <a:r>
              <a:rPr lang="en-US" smtClean="0">
                <a:latin typeface="Bradley Hand ITC TT-Bold"/>
              </a:rPr>
              <a:t>Talk about how these relate to the Target Language Task documents that are linked to each unit.</a:t>
            </a:r>
          </a:p>
          <a:p>
            <a:endParaRPr lang="en-US" smtClean="0">
              <a:latin typeface="Bradley Hand ITC TT-Bold"/>
            </a:endParaRPr>
          </a:p>
          <a:p>
            <a:endParaRPr lang="en-US" smtClean="0">
              <a:latin typeface="Bradley Hand ITC TT-Bo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latin typeface="Bradley Hand ITC TT-Bold"/>
              </a:rPr>
              <a:t> </a:t>
            </a:r>
            <a:endParaRPr lang="en-US" dirty="0" smtClean="0">
              <a:latin typeface="Bradley Hand ITC TT-Bo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latin typeface="Bradley Hand ITC TT-Bold"/>
              </a:rPr>
              <a:t>Melissa – share personal experience of using the vocabulary and fill in with the structures.  </a:t>
            </a:r>
          </a:p>
          <a:p>
            <a:endParaRPr lang="en-US" dirty="0" smtClean="0">
              <a:latin typeface="Bradley Hand ITC TT-Bold"/>
            </a:endParaRPr>
          </a:p>
          <a:p>
            <a:r>
              <a:rPr lang="en-US" dirty="0" smtClean="0">
                <a:latin typeface="Bradley Hand ITC TT-Bold"/>
              </a:rPr>
              <a:t>Begin with the task, then move to the vocabulary, then the structures.  </a:t>
            </a:r>
          </a:p>
          <a:p>
            <a:endParaRPr lang="en-US" dirty="0" smtClean="0">
              <a:latin typeface="Bradley Hand ITC TT-Bold"/>
            </a:endParaRPr>
          </a:p>
          <a:p>
            <a:r>
              <a:rPr lang="en-US" dirty="0" smtClean="0">
                <a:latin typeface="Bradley Hand ITC TT-Bold"/>
              </a:rPr>
              <a:t>Not accidental that you are getting this in this order.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 are things that can be used from unit to unit.  They are not topic specific.  For our purposes today, we are focusing</a:t>
            </a:r>
            <a:r>
              <a:rPr lang="en-US" baseline="0" dirty="0" smtClean="0"/>
              <a:t> on strategies that help us reach that 90% target language goal – things we do or, even better, our students do to be constantly striving toward that 90% goal</a:t>
            </a:r>
            <a:endParaRPr lang="en-US" dirty="0" smtClean="0"/>
          </a:p>
          <a:p>
            <a:endParaRPr lang="en-US" dirty="0" smtClean="0"/>
          </a:p>
          <a:p>
            <a:r>
              <a:rPr lang="en-US" dirty="0" smtClean="0"/>
              <a:t>Give two examples:  inner/outer circle.</a:t>
            </a:r>
            <a:r>
              <a:rPr lang="en-US" baseline="0" dirty="0" smtClean="0"/>
              <a:t>  </a:t>
            </a:r>
            <a:r>
              <a:rPr lang="en-US" baseline="0" dirty="0" smtClean="0"/>
              <a:t> </a:t>
            </a:r>
            <a:endParaRPr lang="en-US" baseline="0" dirty="0" smtClean="0"/>
          </a:p>
          <a:p>
            <a:endParaRPr lang="en-US" baseline="0" dirty="0" smtClean="0"/>
          </a:p>
          <a:p>
            <a:r>
              <a:rPr lang="en-US" baseline="0" dirty="0" smtClean="0"/>
              <a:t>Conversation in an envelope:  in an envelope, cut strips of paper with questions, topics for discussion, prompts, etc.  Students work in groups and take turns pulling one out and discussing what it on the paper.  It can be as simple as Q &amp; A at the lower levels, to a full on debate at the upper levels.  You can also have them set a time limit for each other, such as you have to talk for 30 seconds or 1 minute, etc.  </a:t>
            </a:r>
          </a:p>
          <a:p>
            <a:endParaRPr lang="en-US" baseline="0" dirty="0" smtClean="0"/>
          </a:p>
          <a:p>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day to day activities you use to teach your content.  The</a:t>
            </a:r>
            <a:r>
              <a:rPr lang="en-US" baseline="0" dirty="0" smtClean="0"/>
              <a:t> key is in the first word “Engaging”.  What do you do to capture their interest, to get them to WANT to use the language.  The activities are content-specific.</a:t>
            </a:r>
          </a:p>
          <a:p>
            <a:endParaRPr lang="en-US" baseline="0" dirty="0" smtClean="0"/>
          </a:p>
          <a:p>
            <a:r>
              <a:rPr lang="en-US" baseline="0" dirty="0" smtClean="0"/>
              <a:t>Often these are quick, and can be a great way to check for understanding</a:t>
            </a:r>
          </a:p>
          <a:p>
            <a:endParaRPr lang="en-US" baseline="0" dirty="0" smtClean="0"/>
          </a:p>
          <a:p>
            <a:r>
              <a:rPr lang="en-US" baseline="0" dirty="0" smtClean="0"/>
              <a:t>Example:  Spanish III Unit 2 when they are looking for a place to live – they can use an actual real estate website from Spain and search for “their” apartment based on the amenities they want, their budget, part of town, etc. </a:t>
            </a:r>
          </a:p>
          <a:p>
            <a:endParaRPr lang="en-US" baseline="0" dirty="0" smtClean="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latin typeface="Bradley Hand ITC TT-Bold"/>
              </a:rPr>
              <a:t> </a:t>
            </a:r>
            <a:endParaRPr lang="en-US" dirty="0" smtClean="0">
              <a:latin typeface="Bradley Hand ITC TT-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solidFill>
            <a:srgbClr val="FFFFFF"/>
          </a:solidFill>
          <a:ln/>
        </p:spPr>
      </p:sp>
      <p:sp>
        <p:nvSpPr>
          <p:cNvPr id="45059" name="Rectangle 2"/>
          <p:cNvSpPr>
            <a:spLocks noGrp="1" noChangeArrowheads="1"/>
          </p:cNvSpPr>
          <p:nvPr>
            <p:ph type="body" idx="1"/>
          </p:nvPr>
        </p:nvSpPr>
        <p:spPr>
          <a:noFill/>
          <a:ln/>
        </p:spPr>
        <p:txBody>
          <a:bodyPr/>
          <a:lstStyle/>
          <a:p>
            <a:pPr eaLnBrk="1" hangingPunct="1"/>
            <a:r>
              <a:rPr lang="en-US" sz="2200" dirty="0" smtClean="0">
                <a:latin typeface="Lucida Grande"/>
                <a:ea typeface="Lucida Grande"/>
                <a:cs typeface="Lucida Grande"/>
                <a:sym typeface="Lucida Grande"/>
              </a:rPr>
              <a:t> </a:t>
            </a:r>
            <a:endParaRPr lang="en-US" sz="2200" dirty="0" smtClean="0">
              <a:latin typeface="Lucida Grande"/>
              <a:ea typeface="Lucida Grande"/>
              <a:cs typeface="Lucida Grande"/>
              <a:sym typeface="Lucida Grand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solidFill>
            <a:srgbClr val="FFFFFF"/>
          </a:solidFill>
          <a:ln/>
        </p:spPr>
      </p:sp>
      <p:sp>
        <p:nvSpPr>
          <p:cNvPr id="48131" name="Rectangle 2"/>
          <p:cNvSpPr>
            <a:spLocks noGrp="1" noChangeArrowheads="1"/>
          </p:cNvSpPr>
          <p:nvPr>
            <p:ph type="body" idx="1"/>
          </p:nvPr>
        </p:nvSpPr>
        <p:spPr>
          <a:noFill/>
          <a:ln/>
        </p:spPr>
        <p:txBody>
          <a:bodyPr/>
          <a:lstStyle/>
          <a:p>
            <a:pPr eaLnBrk="1" hangingPunct="1"/>
            <a:r>
              <a:rPr lang="en-US" sz="2200" dirty="0" smtClean="0">
                <a:latin typeface="Lucida Grande"/>
                <a:ea typeface="Lucida Grande"/>
                <a:cs typeface="Lucida Grande"/>
                <a:sym typeface="Lucida Grande"/>
              </a:rPr>
              <a:t> </a:t>
            </a:r>
            <a:endParaRPr lang="en-US" sz="2200" dirty="0" smtClean="0">
              <a:latin typeface="Lucida Grande"/>
              <a:ea typeface="Lucida Grande"/>
              <a:cs typeface="Lucida Grande"/>
              <a:sym typeface="Lucida Grand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latin typeface="Lucida Grande" charset="0"/>
                <a:ea typeface="Lucida Grande" charset="0"/>
                <a:cs typeface="Lucida Grande" charset="0"/>
                <a:sym typeface="Lucida Grande" charset="0"/>
              </a:rPr>
              <a:t>Standards:  Ask teachers in table groups to come up with Five C’s and the Proficiency Levels together (about one minute)</a:t>
            </a:r>
          </a:p>
          <a:p>
            <a:pPr eaLnBrk="1" hangingPunct="1">
              <a:defRPr/>
            </a:pPr>
            <a:endParaRPr lang="en-US" dirty="0" smtClean="0"/>
          </a:p>
          <a:p>
            <a:pPr eaLnBrk="1" hangingPunct="1">
              <a:defRPr/>
            </a:pPr>
            <a:r>
              <a:rPr lang="en-US" dirty="0" smtClean="0">
                <a:latin typeface="Lucida Grande" charset="0"/>
                <a:ea typeface="Lucida Grande" charset="0"/>
                <a:cs typeface="Lucida Grande" charset="0"/>
                <a:sym typeface="Lucida Grande" charset="0"/>
              </a:rPr>
              <a:t>3 Modes:  Brief review at table of the three modes (about one minute)</a:t>
            </a:r>
          </a:p>
          <a:p>
            <a:pPr eaLnBrk="1" hangingPunct="1">
              <a:defRPr/>
            </a:pPr>
            <a:endParaRPr lang="en-US" dirty="0" smtClean="0"/>
          </a:p>
          <a:p>
            <a:pPr eaLnBrk="1" hangingPunct="1">
              <a:defRPr/>
            </a:pPr>
            <a:r>
              <a:rPr lang="en-US" dirty="0" smtClean="0">
                <a:latin typeface="Lucida Grande" charset="0"/>
                <a:ea typeface="Lucida Grande" charset="0"/>
                <a:cs typeface="Lucida Grande" charset="0"/>
                <a:sym typeface="Lucida Grande" charset="0"/>
              </a:rPr>
              <a:t>Assessments:  Brief share-out of different kinds of assessment: formal vs. informal, summative vs. formative, performance vs. achievement (content); discreet grammar point and vocabulary checks</a:t>
            </a:r>
          </a:p>
          <a:p>
            <a:pPr eaLnBrk="1" hangingPunct="1">
              <a:defRPr/>
            </a:pPr>
            <a:endParaRPr lang="en-US" dirty="0" smtClean="0"/>
          </a:p>
          <a:p>
            <a:pPr eaLnBrk="1" hangingPunct="1">
              <a:defRPr/>
            </a:pPr>
            <a:r>
              <a:rPr lang="en-US" dirty="0" smtClean="0">
                <a:latin typeface="Lucida Grande" charset="0"/>
                <a:ea typeface="Lucida Grande" charset="0"/>
                <a:cs typeface="Lucida Grande" charset="0"/>
                <a:sym typeface="Lucida Grande" charset="0"/>
              </a:rPr>
              <a:t>Instruction:  Give teachers a chance to talk at their table about some elements of the lesson cycle.  </a:t>
            </a:r>
          </a:p>
          <a:p>
            <a:pPr eaLnBrk="1" hangingPunct="1">
              <a:defRPr/>
            </a:pPr>
            <a:endParaRPr lang="en-US" dirty="0" smtClean="0"/>
          </a:p>
          <a:p>
            <a:pPr eaLnBrk="1" hangingPunct="1">
              <a:defRPr/>
            </a:pPr>
            <a:r>
              <a:rPr lang="en-US" dirty="0" smtClean="0"/>
              <a:t>But wait?  This is only 4 Elements.  What would the 5</a:t>
            </a:r>
            <a:r>
              <a:rPr lang="en-US" baseline="30000" dirty="0" smtClean="0"/>
              <a:t>th</a:t>
            </a:r>
            <a:r>
              <a:rPr lang="en-US" dirty="0" smtClean="0"/>
              <a:t> element be?  Think of the thread that should run through all levels of the second language learning.  Although we embed culture throughout every level, that is more of a content (achievement) based aspect of our curriculum.  Think comprehensible input, think communication, what is the aspect of curriculum design and delivery that should support each of these elements by tying them together.  90% Target Language Usage is the answer.  Try to get the teachers to come up with this answer.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dirty="0" smtClean="0">
                <a:latin typeface="Bradley Hand ITC TT-Bold"/>
              </a:rPr>
              <a:t> </a:t>
            </a:r>
            <a:endParaRPr lang="en-US" dirty="0" smtClean="0">
              <a:latin typeface="Bradley Hand ITC TT-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latin typeface="Bradley Hand ITC TT-Bold"/>
              </a:rPr>
              <a:t>Gallery walk activity with large paper and markers.</a:t>
            </a:r>
          </a:p>
          <a:p>
            <a:pPr eaLnBrk="1" hangingPunct="1"/>
            <a:endParaRPr lang="en-US" dirty="0" smtClean="0">
              <a:latin typeface="Bradley Hand ITC TT-Bold"/>
            </a:endParaRPr>
          </a:p>
          <a:p>
            <a:pPr eaLnBrk="1" hangingPunct="1"/>
            <a:r>
              <a:rPr lang="en-US" dirty="0" smtClean="0">
                <a:latin typeface="Lucida Grande"/>
                <a:ea typeface="Lucida Grande"/>
                <a:cs typeface="Lucida Grande"/>
                <a:sym typeface="Lucida Grande"/>
              </a:rPr>
              <a:t>Standards:  Ask teachers in table groups to come up with Five C’s and the Proficiency Levels together (about one minute)</a:t>
            </a:r>
          </a:p>
          <a:p>
            <a:pPr eaLnBrk="1" hangingPunct="1"/>
            <a:endParaRPr lang="en-US" dirty="0" smtClean="0">
              <a:latin typeface="Bradley Hand ITC TT-Bold"/>
            </a:endParaRPr>
          </a:p>
          <a:p>
            <a:pPr eaLnBrk="1" hangingPunct="1"/>
            <a:r>
              <a:rPr lang="en-US" dirty="0" smtClean="0">
                <a:latin typeface="Lucida Grande"/>
                <a:ea typeface="Lucida Grande"/>
                <a:cs typeface="Lucida Grande"/>
                <a:sym typeface="Lucida Grande"/>
              </a:rPr>
              <a:t>3 Modes:  Brief review at table of the three modes (about one minute)</a:t>
            </a:r>
          </a:p>
          <a:p>
            <a:pPr eaLnBrk="1" hangingPunct="1"/>
            <a:endParaRPr lang="en-US" dirty="0" smtClean="0">
              <a:latin typeface="Bradley Hand ITC TT-Bold"/>
            </a:endParaRPr>
          </a:p>
          <a:p>
            <a:pPr eaLnBrk="1" hangingPunct="1"/>
            <a:r>
              <a:rPr lang="en-US" dirty="0" smtClean="0">
                <a:latin typeface="Lucida Grande"/>
                <a:ea typeface="Lucida Grande"/>
                <a:cs typeface="Lucida Grande"/>
                <a:sym typeface="Lucida Grande"/>
              </a:rPr>
              <a:t>Assessments:  Brief share-out of different kinds of assessment: formal vs. informal, summative vs. formative, performance vs. achievement (content); discreet grammar point and vocabulary checks</a:t>
            </a:r>
          </a:p>
          <a:p>
            <a:pPr eaLnBrk="1" hangingPunct="1"/>
            <a:endParaRPr lang="en-US" dirty="0" smtClean="0">
              <a:latin typeface="Bradley Hand ITC TT-Bold"/>
            </a:endParaRPr>
          </a:p>
          <a:p>
            <a:pPr eaLnBrk="1" hangingPunct="1"/>
            <a:r>
              <a:rPr lang="en-US" dirty="0" smtClean="0">
                <a:latin typeface="Lucida Grande"/>
                <a:ea typeface="Lucida Grande"/>
                <a:cs typeface="Lucida Grande"/>
                <a:sym typeface="Lucida Grande"/>
              </a:rPr>
              <a:t>Instruction:  Give teachers a chance to talk at their table about some elements of the lesson cycle.  </a:t>
            </a:r>
          </a:p>
          <a:p>
            <a:pPr eaLnBrk="1" hangingPunct="1"/>
            <a:endParaRPr lang="en-US" dirty="0" smtClean="0">
              <a:latin typeface="Bradley Hand ITC TT-Bold"/>
            </a:endParaRPr>
          </a:p>
          <a:p>
            <a:pPr eaLnBrk="1" hangingPunct="1"/>
            <a:r>
              <a:rPr lang="en-US" dirty="0" smtClean="0"/>
              <a:t>Each group will be given one of the five categories</a:t>
            </a:r>
          </a:p>
          <a:p>
            <a:pPr eaLnBrk="1" hangingPunct="1"/>
            <a:r>
              <a:rPr lang="en-US" dirty="0" smtClean="0"/>
              <a:t>Create product that describes the elements of curriculum design.  </a:t>
            </a:r>
          </a:p>
          <a:p>
            <a:pPr eaLnBrk="1" hangingPunct="1"/>
            <a:endParaRPr lang="en-US" dirty="0" smtClean="0">
              <a:latin typeface="Bradley Hand ITC TT-Bold"/>
            </a:endParaRPr>
          </a:p>
          <a:p>
            <a:pPr eaLnBrk="1" hangingPunct="1"/>
            <a:endParaRPr lang="en-US" dirty="0" smtClean="0">
              <a:latin typeface="Bradley Hand ITC TT-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a:ln/>
        </p:spPr>
        <p:txBody>
          <a:bodyPr/>
          <a:lstStyle/>
          <a:p>
            <a:pPr eaLnBrk="1" hangingPunct="1"/>
            <a:endParaRPr lang="en-US" sz="2200" smtClean="0">
              <a:latin typeface="Lucida Grande"/>
              <a:ea typeface="Lucida Grande"/>
              <a:cs typeface="Lucida Grande"/>
              <a:sym typeface="Lucida Grande"/>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1083733" y="6935893"/>
            <a:ext cx="10728960" cy="1347894"/>
          </a:xfrm>
        </p:spPr>
        <p:txBody>
          <a:bodyPr/>
          <a:lstStyle>
            <a:lvl1pPr algn="ct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1517227" y="8344747"/>
            <a:ext cx="9861973" cy="1083733"/>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17"/>
          <p:cNvSpPr>
            <a:spLocks noGrp="1" noChangeArrowheads="1"/>
          </p:cNvSpPr>
          <p:nvPr>
            <p:ph type="dt" sz="quarter" idx="10"/>
          </p:nvPr>
        </p:nvSpPr>
        <p:spPr/>
        <p:txBody>
          <a:bodyPr/>
          <a:lstStyle>
            <a:lvl1pPr>
              <a:defRPr/>
            </a:lvl1pPr>
          </a:lstStyle>
          <a:p>
            <a:pPr>
              <a:defRPr/>
            </a:pPr>
            <a:fld id="{8328629A-E31A-4907-A899-C1788224B088}" type="datetimeFigureOut">
              <a:rPr lang="fr-FR"/>
              <a:pPr>
                <a:defRPr/>
              </a:pPr>
              <a:t>20/08/2013</a:t>
            </a:fld>
            <a:endParaRPr lang="fr-CA"/>
          </a:p>
        </p:txBody>
      </p:sp>
      <p:sp>
        <p:nvSpPr>
          <p:cNvPr id="5" name="Rectangle 18"/>
          <p:cNvSpPr>
            <a:spLocks noGrp="1" noChangeArrowheads="1"/>
          </p:cNvSpPr>
          <p:nvPr>
            <p:ph type="ftr" sz="quarter" idx="11"/>
          </p:nvPr>
        </p:nvSpPr>
        <p:spPr/>
        <p:txBody>
          <a:bodyPr/>
          <a:lstStyle>
            <a:lvl1pPr>
              <a:defRPr/>
            </a:lvl1pPr>
          </a:lstStyle>
          <a:p>
            <a:pPr>
              <a:defRPr/>
            </a:pPr>
            <a:endParaRPr lang="fr-CA"/>
          </a:p>
        </p:txBody>
      </p:sp>
      <p:sp>
        <p:nvSpPr>
          <p:cNvPr id="6" name="Rectangle 19"/>
          <p:cNvSpPr>
            <a:spLocks noGrp="1" noChangeArrowheads="1"/>
          </p:cNvSpPr>
          <p:nvPr>
            <p:ph type="sldNum" sz="quarter" idx="12"/>
          </p:nvPr>
        </p:nvSpPr>
        <p:spPr/>
        <p:txBody>
          <a:bodyPr/>
          <a:lstStyle>
            <a:lvl1pPr>
              <a:defRPr/>
            </a:lvl1pPr>
          </a:lstStyle>
          <a:p>
            <a:pPr>
              <a:defRPr/>
            </a:pPr>
            <a:fld id="{55866D89-0F51-4CD8-833F-C274B14F67B9}"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68AC0A-FDFC-4533-A2B7-42C81E5DAFBB}" type="datetimeFigureOut">
              <a:rPr lang="fr-FR"/>
              <a:pPr>
                <a:defRPr/>
              </a:pPr>
              <a:t>20/08/2013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5FCBB044-BF75-4E4D-B5B5-4568773F82F3}"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16747"/>
            <a:ext cx="3142827" cy="93201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7" y="216747"/>
            <a:ext cx="9211733" cy="9320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F799F1-6BFF-4290-B12C-BA21461F18B9}" type="datetimeFigureOut">
              <a:rPr lang="fr-FR"/>
              <a:pPr>
                <a:defRPr/>
              </a:pPr>
              <a:t>20/08/2013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B59F2AF3-58E6-4FE7-A3F9-3EE65F7CB158}"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EA5F2-F8C3-4E95-8B1F-D2DA4C1F8B36}" type="datetimeFigureOut">
              <a:rPr lang="fr-FR"/>
              <a:pPr>
                <a:defRPr/>
              </a:pPr>
              <a:t>20/08/2013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1DEFEC6A-E0D3-4884-B5F4-F834E6802FF5}"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BB716B-9A6A-4A89-8011-C960C43F2D5C}" type="datetimeFigureOut">
              <a:rPr lang="fr-FR"/>
              <a:pPr>
                <a:defRPr/>
              </a:pPr>
              <a:t>20/08/2013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DA5FC3CF-5FF3-497B-B5E5-976929A27694}"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7" y="2275840"/>
            <a:ext cx="6177280" cy="7261013"/>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0"/>
            <a:ext cx="6177280" cy="7261013"/>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CA4E99B-01D0-44A8-82BD-56E7A775A107}" type="datetimeFigureOut">
              <a:rPr lang="fr-FR"/>
              <a:pPr>
                <a:defRPr/>
              </a:pPr>
              <a:t>20/08/2013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AE3B8064-0C44-435E-81DA-3D5ECC8C1FCA}"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0BA5CD6-6072-4A16-AA72-E9461BA12C20}" type="datetimeFigureOut">
              <a:rPr lang="fr-FR"/>
              <a:pPr>
                <a:defRPr/>
              </a:pPr>
              <a:t>20/08/2013</a:t>
            </a:fld>
            <a:endParaRPr lang="fr-CA"/>
          </a:p>
        </p:txBody>
      </p:sp>
      <p:sp>
        <p:nvSpPr>
          <p:cNvPr id="8" name="Footer Placeholder 7"/>
          <p:cNvSpPr>
            <a:spLocks noGrp="1"/>
          </p:cNvSpPr>
          <p:nvPr>
            <p:ph type="ftr" sz="quarter" idx="11"/>
          </p:nvPr>
        </p:nvSpPr>
        <p:spPr/>
        <p:txBody>
          <a:bodyPr/>
          <a:lstStyle>
            <a:lvl1pPr>
              <a:defRPr/>
            </a:lvl1pPr>
          </a:lstStyle>
          <a:p>
            <a:pPr>
              <a:defRPr/>
            </a:pPr>
            <a:endParaRPr lang="fr-CA"/>
          </a:p>
        </p:txBody>
      </p:sp>
      <p:sp>
        <p:nvSpPr>
          <p:cNvPr id="9" name="Slide Number Placeholder 8"/>
          <p:cNvSpPr>
            <a:spLocks noGrp="1"/>
          </p:cNvSpPr>
          <p:nvPr>
            <p:ph type="sldNum" sz="quarter" idx="12"/>
          </p:nvPr>
        </p:nvSpPr>
        <p:spPr/>
        <p:txBody>
          <a:bodyPr/>
          <a:lstStyle>
            <a:lvl1pPr>
              <a:defRPr/>
            </a:lvl1pPr>
          </a:lstStyle>
          <a:p>
            <a:pPr>
              <a:defRPr/>
            </a:pPr>
            <a:fld id="{D6F29C09-BD6F-4524-A725-285786DC696A}"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5D9B4C2-2655-47AD-87B7-4DEDC9CDF54B}" type="datetimeFigureOut">
              <a:rPr lang="fr-FR"/>
              <a:pPr>
                <a:defRPr/>
              </a:pPr>
              <a:t>20/08/2013</a:t>
            </a:fld>
            <a:endParaRPr lang="fr-CA"/>
          </a:p>
        </p:txBody>
      </p:sp>
      <p:sp>
        <p:nvSpPr>
          <p:cNvPr id="4" name="Footer Placeholder 3"/>
          <p:cNvSpPr>
            <a:spLocks noGrp="1"/>
          </p:cNvSpPr>
          <p:nvPr>
            <p:ph type="ftr" sz="quarter" idx="11"/>
          </p:nvPr>
        </p:nvSpPr>
        <p:spPr/>
        <p:txBody>
          <a:bodyPr/>
          <a:lstStyle>
            <a:lvl1pPr>
              <a:defRPr/>
            </a:lvl1pPr>
          </a:lstStyle>
          <a:p>
            <a:pPr>
              <a:defRPr/>
            </a:pPr>
            <a:endParaRPr lang="fr-CA"/>
          </a:p>
        </p:txBody>
      </p:sp>
      <p:sp>
        <p:nvSpPr>
          <p:cNvPr id="5" name="Slide Number Placeholder 4"/>
          <p:cNvSpPr>
            <a:spLocks noGrp="1"/>
          </p:cNvSpPr>
          <p:nvPr>
            <p:ph type="sldNum" sz="quarter" idx="12"/>
          </p:nvPr>
        </p:nvSpPr>
        <p:spPr/>
        <p:txBody>
          <a:bodyPr/>
          <a:lstStyle>
            <a:lvl1pPr>
              <a:defRPr/>
            </a:lvl1pPr>
          </a:lstStyle>
          <a:p>
            <a:pPr>
              <a:defRPr/>
            </a:pPr>
            <a:fld id="{31AF3E83-85F4-49E6-850E-6A9AFF27D583}"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A4B015B-001C-4130-9149-7B4B1B63B48A}" type="datetimeFigureOut">
              <a:rPr lang="fr-FR"/>
              <a:pPr>
                <a:defRPr/>
              </a:pPr>
              <a:t>20/08/2013</a:t>
            </a:fld>
            <a:endParaRPr lang="fr-CA"/>
          </a:p>
        </p:txBody>
      </p:sp>
      <p:sp>
        <p:nvSpPr>
          <p:cNvPr id="3" name="Footer Placeholder 2"/>
          <p:cNvSpPr>
            <a:spLocks noGrp="1"/>
          </p:cNvSpPr>
          <p:nvPr>
            <p:ph type="ftr" sz="quarter" idx="11"/>
          </p:nvPr>
        </p:nvSpPr>
        <p:spPr/>
        <p:txBody>
          <a:bodyPr/>
          <a:lstStyle>
            <a:lvl1pPr>
              <a:defRPr/>
            </a:lvl1pPr>
          </a:lstStyle>
          <a:p>
            <a:pPr>
              <a:defRPr/>
            </a:pPr>
            <a:endParaRPr lang="fr-CA"/>
          </a:p>
        </p:txBody>
      </p:sp>
      <p:sp>
        <p:nvSpPr>
          <p:cNvPr id="4" name="Slide Number Placeholder 3"/>
          <p:cNvSpPr>
            <a:spLocks noGrp="1"/>
          </p:cNvSpPr>
          <p:nvPr>
            <p:ph type="sldNum" sz="quarter" idx="12"/>
          </p:nvPr>
        </p:nvSpPr>
        <p:spPr/>
        <p:txBody>
          <a:bodyPr/>
          <a:lstStyle>
            <a:lvl1pPr>
              <a:defRPr/>
            </a:lvl1pPr>
          </a:lstStyle>
          <a:p>
            <a:pPr>
              <a:defRPr/>
            </a:pPr>
            <a:fld id="{DFC8A771-0D66-40B5-8EF7-8E022D05169D}"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6F73EFB-A638-4398-AC9E-4D21AB31EAF3}" type="datetimeFigureOut">
              <a:rPr lang="fr-FR"/>
              <a:pPr>
                <a:defRPr/>
              </a:pPr>
              <a:t>20/08/2013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632B2C9B-01C9-44BD-8DAA-A3E0732042B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en-US" noProof="0" smtClean="0"/>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703E46B-DDD6-44E0-A81B-C32488CD4715}" type="datetimeFigureOut">
              <a:rPr lang="fr-FR"/>
              <a:pPr>
                <a:defRPr/>
              </a:pPr>
              <a:t>20/08/2013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E6B68AE6-09D4-43A6-991B-FF92F9393E76}"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2589213" y="217488"/>
            <a:ext cx="10198100" cy="1625600"/>
          </a:xfrm>
          <a:prstGeom prst="rect">
            <a:avLst/>
          </a:prstGeom>
          <a:noFill/>
          <a:ln w="9525">
            <a:noFill/>
            <a:miter lim="800000"/>
            <a:headEnd/>
            <a:tailEnd/>
          </a:ln>
        </p:spPr>
        <p:txBody>
          <a:bodyPr vert="horz" wrap="square" lIns="130046" tIns="65023" rIns="130046" bIns="65023" numCol="1" anchor="ctr" anchorCtr="0" compatLnSpc="1">
            <a:prstTxWarp prst="textNoShape">
              <a:avLst/>
            </a:prstTxWarp>
          </a:bodyPr>
          <a:lstStyle/>
          <a:p>
            <a:pPr lvl="0"/>
            <a:r>
              <a:rPr lang="en-US" smtClean="0"/>
              <a:t>Click to edit title style</a:t>
            </a:r>
          </a:p>
        </p:txBody>
      </p:sp>
      <p:sp>
        <p:nvSpPr>
          <p:cNvPr id="1027" name="Rectangle 7"/>
          <p:cNvSpPr>
            <a:spLocks noGrp="1" noChangeArrowheads="1"/>
          </p:cNvSpPr>
          <p:nvPr>
            <p:ph type="body" idx="1"/>
          </p:nvPr>
        </p:nvSpPr>
        <p:spPr bwMode="white">
          <a:xfrm>
            <a:off x="217488" y="2276475"/>
            <a:ext cx="12569825" cy="7259638"/>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4" name="Rectangle 16"/>
          <p:cNvSpPr>
            <a:spLocks noGrp="1" noChangeArrowheads="1"/>
          </p:cNvSpPr>
          <p:nvPr>
            <p:ph type="dt" sz="half" idx="2"/>
          </p:nvPr>
        </p:nvSpPr>
        <p:spPr bwMode="auto">
          <a:xfrm>
            <a:off x="650875" y="8882063"/>
            <a:ext cx="3033713" cy="677862"/>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algn="ctr">
              <a:defRPr sz="2000">
                <a:latin typeface="Bradley Hand ITC TT-Bold" charset="0"/>
                <a:ea typeface="ヒラギノ角ゴ ProN W6" charset="0"/>
                <a:cs typeface="ヒラギノ角ゴ ProN W6" charset="0"/>
                <a:sym typeface="Bradley Hand ITC TT-Bold" charset="0"/>
              </a:defRPr>
            </a:lvl1pPr>
          </a:lstStyle>
          <a:p>
            <a:pPr>
              <a:defRPr/>
            </a:pPr>
            <a:endParaRPr lang="en-US"/>
          </a:p>
        </p:txBody>
      </p:sp>
      <p:sp>
        <p:nvSpPr>
          <p:cNvPr id="2065" name="Rectangle 17"/>
          <p:cNvSpPr>
            <a:spLocks noGrp="1" noChangeArrowheads="1"/>
          </p:cNvSpPr>
          <p:nvPr>
            <p:ph type="ftr" sz="quarter" idx="3"/>
          </p:nvPr>
        </p:nvSpPr>
        <p:spPr bwMode="auto">
          <a:xfrm>
            <a:off x="4443413" y="8882063"/>
            <a:ext cx="4117975" cy="677862"/>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algn="ctr">
              <a:defRPr sz="2000">
                <a:latin typeface="Bradley Hand ITC TT-Bold" charset="0"/>
                <a:ea typeface="ヒラギノ角ゴ ProN W6" charset="0"/>
                <a:cs typeface="ヒラギノ角ゴ ProN W6" charset="0"/>
                <a:sym typeface="Bradley Hand ITC TT-Bold" charset="0"/>
              </a:defRPr>
            </a:lvl1pPr>
          </a:lstStyle>
          <a:p>
            <a:pPr>
              <a:defRPr/>
            </a:pPr>
            <a:endParaRPr lang="en-US"/>
          </a:p>
        </p:txBody>
      </p:sp>
      <p:sp>
        <p:nvSpPr>
          <p:cNvPr id="2066" name="Rectangle 18"/>
          <p:cNvSpPr>
            <a:spLocks noGrp="1" noChangeArrowheads="1"/>
          </p:cNvSpPr>
          <p:nvPr>
            <p:ph type="sldNum" sz="quarter" idx="4"/>
          </p:nvPr>
        </p:nvSpPr>
        <p:spPr bwMode="auto">
          <a:xfrm>
            <a:off x="9320213" y="8882063"/>
            <a:ext cx="3033712" cy="677862"/>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algn="r">
              <a:defRPr sz="2000">
                <a:latin typeface="Bradley Hand ITC TT-Bold" charset="0"/>
                <a:ea typeface="ヒラギノ角ゴ ProN W6" charset="0"/>
                <a:cs typeface="ヒラギノ角ゴ ProN W6" charset="0"/>
                <a:sym typeface="Bradley Hand ITC TT-Bold" charset="0"/>
              </a:defRPr>
            </a:lvl1pPr>
          </a:lstStyle>
          <a:p>
            <a:pPr>
              <a:defRPr/>
            </a:pPr>
            <a:fld id="{9B03867B-589E-4115-A8B5-51E8B6BDED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kumimoji="1" sz="6300">
          <a:solidFill>
            <a:schemeClr val="tx2"/>
          </a:solidFill>
          <a:latin typeface="+mj-lt"/>
          <a:ea typeface="+mj-ea"/>
          <a:cs typeface="+mj-cs"/>
        </a:defRPr>
      </a:lvl1pPr>
      <a:lvl2pPr algn="l" rtl="0" eaLnBrk="0" fontAlgn="base" hangingPunct="0">
        <a:spcBef>
          <a:spcPct val="0"/>
        </a:spcBef>
        <a:spcAft>
          <a:spcPct val="0"/>
        </a:spcAft>
        <a:defRPr kumimoji="1" sz="6300">
          <a:solidFill>
            <a:schemeClr val="tx2"/>
          </a:solidFill>
          <a:latin typeface="Tahoma" pitchFamily="34" charset="0"/>
        </a:defRPr>
      </a:lvl2pPr>
      <a:lvl3pPr algn="l" rtl="0" eaLnBrk="0" fontAlgn="base" hangingPunct="0">
        <a:spcBef>
          <a:spcPct val="0"/>
        </a:spcBef>
        <a:spcAft>
          <a:spcPct val="0"/>
        </a:spcAft>
        <a:defRPr kumimoji="1" sz="6300">
          <a:solidFill>
            <a:schemeClr val="tx2"/>
          </a:solidFill>
          <a:latin typeface="Tahoma" pitchFamily="34" charset="0"/>
        </a:defRPr>
      </a:lvl3pPr>
      <a:lvl4pPr algn="l" rtl="0" eaLnBrk="0" fontAlgn="base" hangingPunct="0">
        <a:spcBef>
          <a:spcPct val="0"/>
        </a:spcBef>
        <a:spcAft>
          <a:spcPct val="0"/>
        </a:spcAft>
        <a:defRPr kumimoji="1" sz="6300">
          <a:solidFill>
            <a:schemeClr val="tx2"/>
          </a:solidFill>
          <a:latin typeface="Tahoma" pitchFamily="34" charset="0"/>
        </a:defRPr>
      </a:lvl4pPr>
      <a:lvl5pPr algn="l" rtl="0" eaLnBrk="0" fontAlgn="base" hangingPunct="0">
        <a:spcBef>
          <a:spcPct val="0"/>
        </a:spcBef>
        <a:spcAft>
          <a:spcPct val="0"/>
        </a:spcAft>
        <a:defRPr kumimoji="1" sz="6300">
          <a:solidFill>
            <a:schemeClr val="tx2"/>
          </a:solidFill>
          <a:latin typeface="Tahoma" pitchFamily="34" charset="0"/>
        </a:defRPr>
      </a:lvl5pPr>
      <a:lvl6pPr marL="650230" algn="l" rtl="0" eaLnBrk="1" fontAlgn="base" hangingPunct="1">
        <a:spcBef>
          <a:spcPct val="0"/>
        </a:spcBef>
        <a:spcAft>
          <a:spcPct val="0"/>
        </a:spcAft>
        <a:defRPr kumimoji="1" sz="6300">
          <a:solidFill>
            <a:schemeClr val="tx2"/>
          </a:solidFill>
          <a:latin typeface="Tahoma" pitchFamily="34" charset="0"/>
        </a:defRPr>
      </a:lvl6pPr>
      <a:lvl7pPr marL="1300460" algn="l" rtl="0" eaLnBrk="1" fontAlgn="base" hangingPunct="1">
        <a:spcBef>
          <a:spcPct val="0"/>
        </a:spcBef>
        <a:spcAft>
          <a:spcPct val="0"/>
        </a:spcAft>
        <a:defRPr kumimoji="1" sz="6300">
          <a:solidFill>
            <a:schemeClr val="tx2"/>
          </a:solidFill>
          <a:latin typeface="Tahoma" pitchFamily="34" charset="0"/>
        </a:defRPr>
      </a:lvl7pPr>
      <a:lvl8pPr marL="1950690" algn="l" rtl="0" eaLnBrk="1" fontAlgn="base" hangingPunct="1">
        <a:spcBef>
          <a:spcPct val="0"/>
        </a:spcBef>
        <a:spcAft>
          <a:spcPct val="0"/>
        </a:spcAft>
        <a:defRPr kumimoji="1" sz="6300">
          <a:solidFill>
            <a:schemeClr val="tx2"/>
          </a:solidFill>
          <a:latin typeface="Tahoma" pitchFamily="34" charset="0"/>
        </a:defRPr>
      </a:lvl8pPr>
      <a:lvl9pPr marL="2600919" algn="l" rtl="0" eaLnBrk="1" fontAlgn="base" hangingPunct="1">
        <a:spcBef>
          <a:spcPct val="0"/>
        </a:spcBef>
        <a:spcAft>
          <a:spcPct val="0"/>
        </a:spcAft>
        <a:defRPr kumimoji="1" sz="6300">
          <a:solidFill>
            <a:schemeClr val="tx2"/>
          </a:solidFill>
          <a:latin typeface="Tahoma" pitchFamily="34" charset="0"/>
        </a:defRPr>
      </a:lvl9pPr>
    </p:titleStyle>
    <p:bodyStyle>
      <a:lvl1pPr marL="487363" indent="-487363" algn="l" rtl="0" eaLnBrk="0" fontAlgn="base" hangingPunct="0">
        <a:spcBef>
          <a:spcPct val="20000"/>
        </a:spcBef>
        <a:spcAft>
          <a:spcPct val="0"/>
        </a:spcAft>
        <a:buClr>
          <a:schemeClr val="hlink"/>
        </a:buClr>
        <a:buSzPct val="75000"/>
        <a:buFont typeface="Wingdings" pitchFamily="2" charset="2"/>
        <a:buChar char="n"/>
        <a:defRPr kumimoji="1" sz="4600">
          <a:solidFill>
            <a:schemeClr val="tx1"/>
          </a:solidFill>
          <a:latin typeface="+mn-lt"/>
          <a:ea typeface="+mn-ea"/>
          <a:cs typeface="+mn-cs"/>
        </a:defRPr>
      </a:lvl1pPr>
      <a:lvl2pPr marL="1055688" indent="-404813" algn="l" rtl="0" eaLnBrk="0" fontAlgn="base" hangingPunct="0">
        <a:spcBef>
          <a:spcPct val="20000"/>
        </a:spcBef>
        <a:spcAft>
          <a:spcPct val="0"/>
        </a:spcAft>
        <a:buClr>
          <a:schemeClr val="hlink"/>
        </a:buClr>
        <a:buSzPct val="75000"/>
        <a:buFont typeface="Wingdings" pitchFamily="2" charset="2"/>
        <a:buChar char="n"/>
        <a:defRPr kumimoji="1" sz="4000">
          <a:solidFill>
            <a:schemeClr val="tx1"/>
          </a:solidFill>
          <a:latin typeface="+mn-lt"/>
        </a:defRPr>
      </a:lvl2pPr>
      <a:lvl3pPr marL="1624013" indent="-323850" algn="l" rtl="0" eaLnBrk="0" fontAlgn="base" hangingPunct="0">
        <a:spcBef>
          <a:spcPct val="20000"/>
        </a:spcBef>
        <a:spcAft>
          <a:spcPct val="0"/>
        </a:spcAft>
        <a:buClr>
          <a:schemeClr val="hlink"/>
        </a:buClr>
        <a:buSzPct val="75000"/>
        <a:buFont typeface="Wingdings" pitchFamily="2" charset="2"/>
        <a:buChar char="n"/>
        <a:defRPr kumimoji="1" sz="3400">
          <a:solidFill>
            <a:schemeClr val="tx1"/>
          </a:solidFill>
          <a:latin typeface="+mn-lt"/>
        </a:defRPr>
      </a:lvl3pPr>
      <a:lvl4pPr marL="2274888" indent="-3238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4pPr>
      <a:lvl5pPr marL="2925763" indent="-3238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5pPr>
      <a:lvl6pPr marL="3576264" indent="-325115"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6pPr>
      <a:lvl7pPr marL="4226494" indent="-325115"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7pPr>
      <a:lvl8pPr marL="4876724" indent="-325115"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8pPr>
      <a:lvl9pPr marL="5526954" indent="-325115"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ctrTitle"/>
          </p:nvPr>
        </p:nvSpPr>
        <p:spPr>
          <a:xfrm>
            <a:off x="1084263" y="6935788"/>
            <a:ext cx="10728325" cy="1347787"/>
          </a:xfrm>
        </p:spPr>
        <p:txBody>
          <a:bodyPr>
            <a:normAutofit fontScale="90000"/>
          </a:bodyPr>
          <a:lstStyle/>
          <a:p>
            <a:pPr eaLnBrk="1" hangingPunct="1">
              <a:defRPr/>
            </a:pPr>
            <a:r>
              <a:rPr lang="en-US" dirty="0" smtClean="0"/>
              <a:t>Curriculum Updates</a:t>
            </a:r>
            <a:br>
              <a:rPr lang="en-US" dirty="0" smtClean="0"/>
            </a:br>
            <a:r>
              <a:rPr lang="en-US" dirty="0" smtClean="0"/>
              <a:t>Spanish and French</a:t>
            </a:r>
          </a:p>
        </p:txBody>
      </p:sp>
      <p:sp>
        <p:nvSpPr>
          <p:cNvPr id="13315" name="Rectangle 2"/>
          <p:cNvSpPr>
            <a:spLocks noGrp="1" noChangeArrowheads="1"/>
          </p:cNvSpPr>
          <p:nvPr>
            <p:ph type="subTitle" idx="1"/>
          </p:nvPr>
        </p:nvSpPr>
        <p:spPr>
          <a:xfrm>
            <a:off x="1517650" y="8345488"/>
            <a:ext cx="9861550" cy="1082675"/>
          </a:xfrm>
        </p:spPr>
        <p:txBody>
          <a:bodyPr/>
          <a:lstStyle/>
          <a:p>
            <a:pPr eaLnBrk="1" hangingPunct="1"/>
            <a:endParaRPr lang="en-US" smtClean="0"/>
          </a:p>
          <a:p>
            <a:pPr eaLnBrk="1" hangingPunct="1"/>
            <a:endParaRPr lang="en-US" smtClean="0"/>
          </a:p>
          <a:p>
            <a:pPr eaLnBrk="1" hangingPunct="1"/>
            <a:r>
              <a:rPr lang="en-US" smtClean="0"/>
              <a:t>					June 11, 2013</a:t>
            </a:r>
          </a:p>
          <a:p>
            <a:pPr eaLnBrk="1" hangingPunct="1"/>
            <a:r>
              <a:rPr lang="en-US" smtClean="0"/>
              <a:t>			WLAN____.___ and WLAN____.___</a:t>
            </a:r>
          </a:p>
          <a:p>
            <a:pPr eaLnBrk="1" hangingPunct="1"/>
            <a:r>
              <a:rPr lang="en-US" smtClean="0"/>
              <a:t>				Kempner High School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3454400" y="304800"/>
            <a:ext cx="9296400" cy="1485900"/>
          </a:xfrm>
        </p:spPr>
        <p:txBody>
          <a:bodyPr>
            <a:normAutofit fontScale="90000"/>
          </a:bodyPr>
          <a:lstStyle/>
          <a:p>
            <a:pPr eaLnBrk="1" hangingPunct="1">
              <a:defRPr/>
            </a:pPr>
            <a:r>
              <a:rPr lang="en-US" sz="4800" dirty="0" smtClean="0"/>
              <a:t>Five elements of curriculum design: World Languages</a:t>
            </a:r>
          </a:p>
        </p:txBody>
      </p:sp>
      <p:sp>
        <p:nvSpPr>
          <p:cNvPr id="24579" name="Rectangle 2"/>
          <p:cNvSpPr>
            <a:spLocks noGrp="1" noChangeArrowheads="1"/>
          </p:cNvSpPr>
          <p:nvPr>
            <p:ph idx="1"/>
          </p:nvPr>
        </p:nvSpPr>
        <p:spPr/>
        <p:txBody>
          <a:bodyPr/>
          <a:lstStyle/>
          <a:p>
            <a:pPr marL="862013" eaLnBrk="1" hangingPunct="1">
              <a:buFont typeface="Wingdings" pitchFamily="2" charset="2"/>
              <a:buNone/>
            </a:pPr>
            <a:endParaRPr lang="en-US" dirty="0" smtClean="0"/>
          </a:p>
          <a:p>
            <a:pPr marL="862013" eaLnBrk="1" hangingPunct="1">
              <a:buFont typeface="Wingdings" pitchFamily="2" charset="2"/>
              <a:buNone/>
            </a:pPr>
            <a:endParaRPr lang="en-US" dirty="0" smtClean="0"/>
          </a:p>
          <a:p>
            <a:pPr marL="862013" eaLnBrk="1" hangingPunct="1">
              <a:buFont typeface="Wingdings" pitchFamily="2" charset="2"/>
              <a:buNone/>
            </a:pPr>
            <a:r>
              <a:rPr lang="en-US" dirty="0" smtClean="0"/>
              <a:t>Three Modes of Communication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2768600" y="304800"/>
            <a:ext cx="9906000" cy="1524000"/>
          </a:xfrm>
        </p:spPr>
        <p:txBody>
          <a:bodyPr>
            <a:normAutofit fontScale="90000"/>
          </a:bodyPr>
          <a:lstStyle/>
          <a:p>
            <a:pPr eaLnBrk="1" hangingPunct="1">
              <a:defRPr/>
            </a:pPr>
            <a:r>
              <a:rPr lang="en-US" sz="4800" dirty="0" smtClean="0"/>
              <a:t>Five elements of curriculum design: World Languages</a:t>
            </a:r>
          </a:p>
        </p:txBody>
      </p:sp>
      <p:sp>
        <p:nvSpPr>
          <p:cNvPr id="25603" name="Rectangle 2"/>
          <p:cNvSpPr>
            <a:spLocks noGrp="1" noChangeArrowheads="1"/>
          </p:cNvSpPr>
          <p:nvPr>
            <p:ph idx="1"/>
          </p:nvPr>
        </p:nvSpPr>
        <p:spPr/>
        <p:txBody>
          <a:bodyPr/>
          <a:lstStyle/>
          <a:p>
            <a:pPr marL="862013" eaLnBrk="1" hangingPunct="1">
              <a:buFont typeface="Wingdings" pitchFamily="2" charset="2"/>
              <a:buNone/>
            </a:pPr>
            <a:endParaRPr lang="en-US" smtClean="0"/>
          </a:p>
          <a:p>
            <a:pPr marL="862013" eaLnBrk="1" hangingPunct="1">
              <a:buFont typeface="Wingdings" pitchFamily="2" charset="2"/>
              <a:buNone/>
            </a:pPr>
            <a:endParaRPr lang="en-US" smtClean="0"/>
          </a:p>
          <a:p>
            <a:pPr marL="862013" eaLnBrk="1" hangingPunct="1">
              <a:buFont typeface="Wingdings" pitchFamily="2" charset="2"/>
              <a:buNone/>
            </a:pPr>
            <a:r>
              <a:rPr lang="en-US" smtClean="0"/>
              <a:t>Assessments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2921000" y="304800"/>
            <a:ext cx="9525000" cy="1524000"/>
          </a:xfrm>
        </p:spPr>
        <p:txBody>
          <a:bodyPr/>
          <a:lstStyle/>
          <a:p>
            <a:pPr eaLnBrk="1" hangingPunct="1"/>
            <a:r>
              <a:rPr lang="en-US" sz="4800" smtClean="0"/>
              <a:t>Five elements of curriculum design: World Languages</a:t>
            </a:r>
          </a:p>
        </p:txBody>
      </p:sp>
      <p:sp>
        <p:nvSpPr>
          <p:cNvPr id="26627" name="Rectangle 2"/>
          <p:cNvSpPr>
            <a:spLocks noGrp="1" noChangeArrowheads="1"/>
          </p:cNvSpPr>
          <p:nvPr>
            <p:ph idx="1"/>
          </p:nvPr>
        </p:nvSpPr>
        <p:spPr/>
        <p:txBody>
          <a:bodyPr/>
          <a:lstStyle/>
          <a:p>
            <a:pPr marL="862013" eaLnBrk="1" hangingPunct="1">
              <a:buFont typeface="Wingdings" pitchFamily="2" charset="2"/>
              <a:buNone/>
            </a:pPr>
            <a:endParaRPr lang="en-US" smtClean="0"/>
          </a:p>
          <a:p>
            <a:pPr marL="862013" eaLnBrk="1" hangingPunct="1">
              <a:buFont typeface="Wingdings" pitchFamily="2" charset="2"/>
              <a:buNone/>
            </a:pPr>
            <a:endParaRPr lang="en-US" smtClean="0"/>
          </a:p>
          <a:p>
            <a:pPr marL="862013" eaLnBrk="1" hangingPunct="1">
              <a:buFont typeface="Wingdings" pitchFamily="2" charset="2"/>
              <a:buNone/>
            </a:pPr>
            <a:r>
              <a:rPr lang="en-US" smtClean="0"/>
              <a:t>Instruction</a:t>
            </a:r>
          </a:p>
          <a:p>
            <a:pPr marL="1492250" lvl="1" eaLnBrk="1" hangingPunct="1">
              <a:buFont typeface="Wingdings" pitchFamily="2" charset="2"/>
              <a:buBlip>
                <a:blip r:embed="rId3"/>
              </a:buBlip>
            </a:pPr>
            <a:r>
              <a:rPr lang="en-US" smtClean="0"/>
              <a:t>Lesson cycle</a:t>
            </a:r>
          </a:p>
          <a:p>
            <a:pPr marL="1492250" lvl="1" eaLnBrk="1" hangingPunct="1">
              <a:buFont typeface="Wingdings" pitchFamily="2" charset="2"/>
              <a:buBlip>
                <a:blip r:embed="rId3"/>
              </a:buBlip>
            </a:pPr>
            <a:r>
              <a:rPr lang="en-US" smtClean="0"/>
              <a:t>Instructional strategies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2921000" y="304800"/>
            <a:ext cx="9525000" cy="1524000"/>
          </a:xfrm>
        </p:spPr>
        <p:txBody>
          <a:bodyPr/>
          <a:lstStyle/>
          <a:p>
            <a:pPr eaLnBrk="1" hangingPunct="1"/>
            <a:r>
              <a:rPr lang="en-US" sz="4800" smtClean="0"/>
              <a:t>Five elements of curriculum design: World Languages</a:t>
            </a:r>
          </a:p>
        </p:txBody>
      </p:sp>
      <p:sp>
        <p:nvSpPr>
          <p:cNvPr id="27651" name="Rectangle 2"/>
          <p:cNvSpPr>
            <a:spLocks noGrp="1" noChangeArrowheads="1"/>
          </p:cNvSpPr>
          <p:nvPr>
            <p:ph idx="1"/>
          </p:nvPr>
        </p:nvSpPr>
        <p:spPr/>
        <p:txBody>
          <a:bodyPr/>
          <a:lstStyle/>
          <a:p>
            <a:pPr marL="862013" eaLnBrk="1" hangingPunct="1">
              <a:buFont typeface="Wingdings" pitchFamily="2" charset="2"/>
              <a:buNone/>
            </a:pPr>
            <a:endParaRPr lang="en-US" smtClean="0"/>
          </a:p>
          <a:p>
            <a:pPr marL="862013" eaLnBrk="1" hangingPunct="1">
              <a:buFont typeface="Wingdings" pitchFamily="2" charset="2"/>
              <a:buNone/>
            </a:pPr>
            <a:endParaRPr lang="en-US" smtClean="0"/>
          </a:p>
          <a:p>
            <a:pPr marL="862013" eaLnBrk="1" hangingPunct="1">
              <a:buFont typeface="Wingdings" pitchFamily="2" charset="2"/>
              <a:buNone/>
            </a:pPr>
            <a:r>
              <a:rPr lang="en-US" smtClean="0"/>
              <a:t>Ninety Percent Target Language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out!</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Curriculum Components</a:t>
            </a:r>
          </a:p>
        </p:txBody>
      </p:sp>
      <p:sp>
        <p:nvSpPr>
          <p:cNvPr id="28675" name="Content Placeholder 2"/>
          <p:cNvSpPr>
            <a:spLocks noGrp="1"/>
          </p:cNvSpPr>
          <p:nvPr>
            <p:ph idx="1"/>
          </p:nvPr>
        </p:nvSpPr>
        <p:spPr/>
        <p:txBody>
          <a:bodyPr/>
          <a:lstStyle/>
          <a:p>
            <a:pPr eaLnBrk="1" hangingPunct="1"/>
            <a:r>
              <a:rPr lang="en-US" dirty="0" smtClean="0"/>
              <a:t>Unwrapped Standards</a:t>
            </a:r>
          </a:p>
          <a:p>
            <a:pPr eaLnBrk="1" hangingPunct="1"/>
            <a:r>
              <a:rPr lang="en-US" dirty="0" smtClean="0"/>
              <a:t>At a Glance</a:t>
            </a:r>
          </a:p>
          <a:p>
            <a:pPr eaLnBrk="1" hangingPunct="1"/>
            <a:r>
              <a:rPr lang="en-US" dirty="0" smtClean="0"/>
              <a:t>Teacher to Teacher Notes	</a:t>
            </a:r>
          </a:p>
          <a:p>
            <a:pPr eaLnBrk="1" hangingPunct="1"/>
            <a:r>
              <a:rPr lang="en-US" dirty="0" smtClean="0"/>
              <a:t>Assessments</a:t>
            </a:r>
          </a:p>
          <a:p>
            <a:pPr eaLnBrk="1" hangingPunct="1"/>
            <a:r>
              <a:rPr lang="en-US" dirty="0" smtClean="0"/>
              <a:t>Target Language Tasks</a:t>
            </a:r>
          </a:p>
          <a:p>
            <a:pPr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Card Sort Activity</a:t>
            </a:r>
          </a:p>
        </p:txBody>
      </p:sp>
      <p:sp>
        <p:nvSpPr>
          <p:cNvPr id="29699" name="Content Placeholder 2"/>
          <p:cNvSpPr>
            <a:spLocks noGrp="1"/>
          </p:cNvSpPr>
          <p:nvPr>
            <p:ph idx="1"/>
          </p:nvPr>
        </p:nvSpPr>
        <p:spPr/>
        <p:txBody>
          <a:bodyPr/>
          <a:lstStyle/>
          <a:p>
            <a:r>
              <a:rPr lang="en-US" dirty="0" smtClean="0"/>
              <a:t>Working in your groups, take the colored cards provided, and place them in the appropriate location on the poster of Teacher to Teacher notes.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Break </a:t>
            </a:r>
          </a:p>
        </p:txBody>
      </p:sp>
      <p:sp>
        <p:nvSpPr>
          <p:cNvPr id="30723" name="Content Placeholder 2"/>
          <p:cNvSpPr>
            <a:spLocks noGrp="1"/>
          </p:cNvSpPr>
          <p:nvPr>
            <p:ph idx="1"/>
          </p:nvPr>
        </p:nvSpPr>
        <p:spPr/>
        <p:txBody>
          <a:bodyPr/>
          <a:lstStyle/>
          <a:p>
            <a:r>
              <a:rPr lang="en-US" dirty="0" smtClean="0"/>
              <a:t>Please be back in 15 minutes!</a:t>
            </a:r>
          </a:p>
          <a:p>
            <a:endParaRPr lang="en-US" dirty="0" smtClean="0"/>
          </a:p>
          <a:p>
            <a:endParaRPr lang="en-US" dirty="0" smtClean="0"/>
          </a:p>
          <a:p>
            <a:r>
              <a:rPr lang="en-US" dirty="0" smtClean="0"/>
              <a:t>(will insert a link to an online timer here)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692400" y="381000"/>
            <a:ext cx="9588500" cy="1435100"/>
          </a:xfrm>
        </p:spPr>
        <p:txBody>
          <a:bodyPr>
            <a:normAutofit fontScale="90000"/>
          </a:bodyPr>
          <a:lstStyle/>
          <a:p>
            <a:pPr eaLnBrk="1" hangingPunct="1">
              <a:defRPr/>
            </a:pPr>
            <a:r>
              <a:rPr lang="en-US" sz="4800" dirty="0" smtClean="0"/>
              <a:t>What is curriculum planning?</a:t>
            </a:r>
            <a:br>
              <a:rPr lang="en-US" sz="4800" dirty="0" smtClean="0"/>
            </a:br>
            <a:endParaRPr lang="en-US" sz="4800" dirty="0" smtClean="0"/>
          </a:p>
        </p:txBody>
      </p:sp>
      <p:sp>
        <p:nvSpPr>
          <p:cNvPr id="32770" name="Rectangle 2"/>
          <p:cNvSpPr>
            <a:spLocks noGrp="1" noChangeArrowheads="1"/>
          </p:cNvSpPr>
          <p:nvPr>
            <p:ph idx="1"/>
          </p:nvPr>
        </p:nvSpPr>
        <p:spPr>
          <a:xfrm>
            <a:off x="723900" y="2108200"/>
            <a:ext cx="12230100" cy="7696200"/>
          </a:xfrm>
        </p:spPr>
        <p:txBody>
          <a:bodyPr/>
          <a:lstStyle/>
          <a:p>
            <a:pPr marL="863379" indent="-487672" eaLnBrk="1" hangingPunct="1">
              <a:buFont typeface="Wingdings" pitchFamily="2" charset="2"/>
              <a:buBlip>
                <a:blip r:embed="rId3"/>
              </a:buBlip>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Begin with the question: What should students be able to do....</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the whole program (K-16)?</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the individual language program (K-5, 6-8, 9-12)?</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course? German 1, German 2, etc.</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unit?</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lesson within the unit?</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class period?</a:t>
            </a:r>
            <a:endParaRPr lang="en-US" sz="3010" dirty="0" smtClean="0">
              <a:solidFill>
                <a:srgbClr val="3B3B3E"/>
              </a:solidFill>
            </a:endParaRPr>
          </a:p>
          <a:p>
            <a:pPr marL="863379" indent="-487672" eaLnBrk="1" hangingPunct="1">
              <a:buFont typeface="Wingdings" pitchFamily="2" charset="2"/>
              <a:buNone/>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None/>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None/>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None/>
              <a:defRPr/>
            </a:pPr>
            <a:r>
              <a:rPr lang="en-US" sz="2400" dirty="0" smtClean="0">
                <a:solidFill>
                  <a:srgbClr val="3B3B3E"/>
                </a:solidFill>
                <a:ea typeface="Stone Sans ITC TT-Semi" charset="0"/>
                <a:cs typeface="Stone Sans ITC TT-Semi" charset="0"/>
              </a:rPr>
              <a:t>* Teacher’s Handbook: Contextualized Language Instruction by Judith L. </a:t>
            </a:r>
            <a:r>
              <a:rPr lang="en-US" sz="2400" dirty="0" err="1" smtClean="0">
                <a:solidFill>
                  <a:srgbClr val="3B3B3E"/>
                </a:solidFill>
                <a:ea typeface="Stone Sans ITC TT-Semi" charset="0"/>
                <a:cs typeface="Stone Sans ITC TT-Semi" charset="0"/>
              </a:rPr>
              <a:t>Shrum</a:t>
            </a:r>
            <a:r>
              <a:rPr lang="en-US" sz="2400" dirty="0" smtClean="0">
                <a:solidFill>
                  <a:srgbClr val="3B3B3E"/>
                </a:solidFill>
                <a:ea typeface="Stone Sans ITC TT-Semi" charset="0"/>
                <a:cs typeface="Stone Sans ITC TT-Semi" charset="0"/>
              </a:rPr>
              <a:t> and Eileen W. </a:t>
            </a:r>
            <a:r>
              <a:rPr lang="en-US" sz="2400" dirty="0" err="1" smtClean="0">
                <a:solidFill>
                  <a:srgbClr val="3B3B3E"/>
                </a:solidFill>
                <a:ea typeface="Stone Sans ITC TT-Semi" charset="0"/>
                <a:cs typeface="Stone Sans ITC TT-Semi" charset="0"/>
              </a:rPr>
              <a:t>Glisan</a:t>
            </a:r>
            <a:r>
              <a:rPr lang="en-US" sz="2400" dirty="0" smtClean="0">
                <a:solidFill>
                  <a:srgbClr val="3B3B3E"/>
                </a:solidFill>
                <a:ea typeface="Stone Sans ITC TT-Semi" charset="0"/>
                <a:cs typeface="Stone Sans ITC TT-Semi" charset="0"/>
              </a:rPr>
              <a:t>, Fourth Ed., 2010</a:t>
            </a:r>
            <a:endParaRPr lang="en-US" sz="2400" dirty="0" smtClean="0">
              <a:solidFill>
                <a:srgbClr val="3B3B3E"/>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Unwrapped Standards</a:t>
            </a:r>
          </a:p>
        </p:txBody>
      </p:sp>
      <p:sp>
        <p:nvSpPr>
          <p:cNvPr id="31747"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hangingPunct="1"/>
            <a:r>
              <a:rPr lang="en-US" sz="3600" b="1" smtClean="0"/>
              <a:t>When you think of the concept of “curriculum” what comes to mind?</a:t>
            </a:r>
          </a:p>
        </p:txBody>
      </p:sp>
      <p:sp>
        <p:nvSpPr>
          <p:cNvPr id="14339" name="Rectangle 2"/>
          <p:cNvSpPr>
            <a:spLocks noGrp="1" noChangeArrowheads="1"/>
          </p:cNvSpPr>
          <p:nvPr>
            <p:ph idx="1"/>
          </p:nvPr>
        </p:nvSpPr>
        <p:spPr/>
        <p:txBody>
          <a:bodyPr/>
          <a:lstStyle/>
          <a:p>
            <a:pPr marL="862013" eaLnBrk="1" hangingPunct="1">
              <a:buFont typeface="Wingdings" pitchFamily="2" charset="2"/>
              <a:buBlip>
                <a:blip r:embed="rId3"/>
              </a:buBlip>
            </a:pPr>
            <a:r>
              <a:rPr lang="en-US" dirty="0" smtClean="0"/>
              <a:t>Each person should 5 take post-it notes.</a:t>
            </a:r>
          </a:p>
          <a:p>
            <a:pPr marL="862013" eaLnBrk="1" hangingPunct="1">
              <a:buFont typeface="Wingdings" pitchFamily="2" charset="2"/>
              <a:buBlip>
                <a:blip r:embed="rId3"/>
              </a:buBlip>
            </a:pPr>
            <a:r>
              <a:rPr lang="en-US" dirty="0" smtClean="0"/>
              <a:t>Limiting yourself to one comment per post-it note, write your answers on your 5 notes.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 A Glance</a:t>
            </a:r>
          </a:p>
        </p:txBody>
      </p:sp>
      <p:sp>
        <p:nvSpPr>
          <p:cNvPr id="32771"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3606800" y="533400"/>
            <a:ext cx="8686800" cy="1371600"/>
          </a:xfrm>
        </p:spPr>
        <p:txBody>
          <a:bodyPr/>
          <a:lstStyle/>
          <a:p>
            <a:r>
              <a:rPr lang="en-US" sz="4800" smtClean="0"/>
              <a:t>Teacher to Teacher Notes</a:t>
            </a:r>
          </a:p>
        </p:txBody>
      </p:sp>
      <p:sp>
        <p:nvSpPr>
          <p:cNvPr id="33795" name="Text Placeholder 5"/>
          <p:cNvSpPr>
            <a:spLocks noGrp="1"/>
          </p:cNvSpPr>
          <p:nvPr>
            <p:ph type="body" sz="half" idx="2"/>
          </p:nvPr>
        </p:nvSpPr>
        <p:spPr>
          <a:xfrm>
            <a:off x="1092200" y="3048000"/>
            <a:ext cx="3836988" cy="5664200"/>
          </a:xfrm>
        </p:spPr>
        <p:txBody>
          <a:bodyPr/>
          <a:lstStyle/>
          <a:p>
            <a:r>
              <a:rPr lang="en-US" sz="4800" smtClean="0"/>
              <a:t>This is the “meat and potatoes” of your curriculum….</a:t>
            </a:r>
          </a:p>
        </p:txBody>
      </p:sp>
      <p:pic>
        <p:nvPicPr>
          <p:cNvPr id="33796" name="Picture 2" descr="C:\Documents and Settings\sandra.harvey\Local Settings\Temporary Internet Files\Content.IE5\W7MM0A62\MC900013333[1].wmf"/>
          <p:cNvPicPr>
            <a:picLocks noGrp="1" noChangeAspect="1" noChangeArrowheads="1"/>
          </p:cNvPicPr>
          <p:nvPr>
            <p:ph idx="1"/>
          </p:nvPr>
        </p:nvPicPr>
        <p:blipFill>
          <a:blip r:embed="rId3" cstate="print"/>
          <a:srcRect/>
          <a:stretch>
            <a:fillRect/>
          </a:stretch>
        </p:blipFill>
        <p:spPr bwMode="auto">
          <a:xfrm>
            <a:off x="4597400" y="2895600"/>
            <a:ext cx="7708900" cy="4953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r>
              <a:rPr lang="en-US" smtClean="0"/>
              <a:t>Context</a:t>
            </a:r>
          </a:p>
        </p:txBody>
      </p:sp>
      <p:sp>
        <p:nvSpPr>
          <p:cNvPr id="34819" name="Content Placeholder 5"/>
          <p:cNvSpPr>
            <a:spLocks noGrp="1"/>
          </p:cNvSpPr>
          <p:nvPr>
            <p:ph idx="1"/>
          </p:nvPr>
        </p:nvSpPr>
        <p:spPr/>
        <p:txBody>
          <a:bodyPr/>
          <a:lstStyle/>
          <a:p>
            <a:endParaRPr lang="en-US" sz="3600" b="1" dirty="0" smtClean="0"/>
          </a:p>
          <a:p>
            <a:pPr>
              <a:buNone/>
            </a:pPr>
            <a:endParaRPr lang="en-US" sz="3600" b="1" dirty="0" smtClean="0"/>
          </a:p>
        </p:txBody>
      </p:sp>
      <p:pic>
        <p:nvPicPr>
          <p:cNvPr id="4" name="Picture 3" descr="context.jpg"/>
          <p:cNvPicPr>
            <a:picLocks noChangeAspect="1"/>
          </p:cNvPicPr>
          <p:nvPr/>
        </p:nvPicPr>
        <p:blipFill>
          <a:blip r:embed="rId3" cstate="print"/>
          <a:stretch>
            <a:fillRect/>
          </a:stretch>
        </p:blipFill>
        <p:spPr>
          <a:xfrm>
            <a:off x="2540000" y="3048000"/>
            <a:ext cx="7886700" cy="5257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Guiding Questions and Essential Understandings</a:t>
            </a:r>
          </a:p>
        </p:txBody>
      </p:sp>
      <p:sp>
        <p:nvSpPr>
          <p:cNvPr id="35843" name="Content Placeholder 2"/>
          <p:cNvSpPr>
            <a:spLocks noGrp="1"/>
          </p:cNvSpPr>
          <p:nvPr>
            <p:ph idx="1"/>
          </p:nvPr>
        </p:nvSpPr>
        <p:spPr/>
        <p:txBody>
          <a:bodyPr/>
          <a:lstStyle/>
          <a:p>
            <a:pPr>
              <a:buFont typeface="Wingdings" pitchFamily="2" charset="2"/>
              <a:buNone/>
            </a:pPr>
            <a:endParaRPr lang="en-US" sz="3200" b="1" u="sng" dirty="0" smtClean="0"/>
          </a:p>
          <a:p>
            <a:pPr>
              <a:buFont typeface="Wingdings" pitchFamily="2" charset="2"/>
              <a:buNone/>
            </a:pPr>
            <a:endParaRPr lang="en-US" sz="3200" b="1" u="sng" dirty="0" smtClean="0"/>
          </a:p>
          <a:p>
            <a:endParaRPr lang="en-US" dirty="0" smtClean="0"/>
          </a:p>
          <a:p>
            <a:endParaRPr lang="en-US" dirty="0" smtClean="0"/>
          </a:p>
        </p:txBody>
      </p:sp>
      <p:pic>
        <p:nvPicPr>
          <p:cNvPr id="1026" name="Picture 2" descr="C:\Documents and Settings\sandra.harvey\Local Settings\Temporary Internet Files\Content.IE5\T4SWITGW\MC900282178[1].wmf"/>
          <p:cNvPicPr>
            <a:picLocks noChangeAspect="1" noChangeArrowheads="1"/>
          </p:cNvPicPr>
          <p:nvPr/>
        </p:nvPicPr>
        <p:blipFill>
          <a:blip r:embed="rId3" cstate="print"/>
          <a:srcRect/>
          <a:stretch>
            <a:fillRect/>
          </a:stretch>
        </p:blipFill>
        <p:spPr bwMode="auto">
          <a:xfrm>
            <a:off x="2997200" y="2438400"/>
            <a:ext cx="2986482" cy="3443631"/>
          </a:xfrm>
          <a:prstGeom prst="rect">
            <a:avLst/>
          </a:prstGeom>
          <a:noFill/>
        </p:spPr>
      </p:pic>
      <p:pic>
        <p:nvPicPr>
          <p:cNvPr id="1027" name="Picture 3" descr="C:\Documents and Settings\sandra.harvey\Local Settings\Temporary Internet Files\Content.IE5\V3TZGP43\MC900311778[1].wmf"/>
          <p:cNvPicPr>
            <a:picLocks noChangeAspect="1" noChangeArrowheads="1"/>
          </p:cNvPicPr>
          <p:nvPr/>
        </p:nvPicPr>
        <p:blipFill>
          <a:blip r:embed="rId4" cstate="print"/>
          <a:srcRect/>
          <a:stretch>
            <a:fillRect/>
          </a:stretch>
        </p:blipFill>
        <p:spPr bwMode="auto">
          <a:xfrm>
            <a:off x="10464800" y="2286000"/>
            <a:ext cx="1682496" cy="2508900"/>
          </a:xfrm>
          <a:prstGeom prst="rect">
            <a:avLst/>
          </a:prstGeom>
          <a:noFill/>
        </p:spPr>
      </p:pic>
      <p:pic>
        <p:nvPicPr>
          <p:cNvPr id="1028" name="Picture 4" descr="C:\Documents and Settings\sandra.harvey\Local Settings\Temporary Internet Files\Content.IE5\6NOTQRGP\MC900048774[1].wmf"/>
          <p:cNvPicPr>
            <a:picLocks noChangeAspect="1" noChangeArrowheads="1"/>
          </p:cNvPicPr>
          <p:nvPr/>
        </p:nvPicPr>
        <p:blipFill>
          <a:blip r:embed="rId5" cstate="print"/>
          <a:srcRect/>
          <a:stretch>
            <a:fillRect/>
          </a:stretch>
        </p:blipFill>
        <p:spPr bwMode="auto">
          <a:xfrm>
            <a:off x="6807200" y="5410200"/>
            <a:ext cx="3386042" cy="3437992"/>
          </a:xfrm>
          <a:prstGeom prst="rect">
            <a:avLst/>
          </a:prstGeom>
          <a:noFill/>
        </p:spPr>
      </p:pic>
      <p:pic>
        <p:nvPicPr>
          <p:cNvPr id="1029" name="Picture 5" descr="C:\Documents and Settings\sandra.harvey\Local Settings\Temporary Internet Files\Content.IE5\M3FVWRYJ\MC900078711[1].wmf"/>
          <p:cNvPicPr>
            <a:picLocks noChangeAspect="1" noChangeArrowheads="1"/>
          </p:cNvPicPr>
          <p:nvPr/>
        </p:nvPicPr>
        <p:blipFill>
          <a:blip r:embed="rId6" cstate="print"/>
          <a:srcRect/>
          <a:stretch>
            <a:fillRect/>
          </a:stretch>
        </p:blipFill>
        <p:spPr bwMode="auto">
          <a:xfrm>
            <a:off x="863600" y="5257800"/>
            <a:ext cx="1622066" cy="393430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400" smtClean="0"/>
              <a:t>Target Tasks: What should the students be able to do by the end of this unit?</a:t>
            </a:r>
          </a:p>
        </p:txBody>
      </p:sp>
      <p:sp>
        <p:nvSpPr>
          <p:cNvPr id="36867" name="Content Placeholder 2"/>
          <p:cNvSpPr>
            <a:spLocks noGrp="1"/>
          </p:cNvSpPr>
          <p:nvPr>
            <p:ph idx="1"/>
          </p:nvPr>
        </p:nvSpPr>
        <p:spPr/>
        <p:txBody>
          <a:bodyPr/>
          <a:lstStyle/>
          <a:p>
            <a:pPr>
              <a:buFont typeface="Wingdings" pitchFamily="2" charset="2"/>
              <a:buNone/>
            </a:pPr>
            <a:endParaRPr lang="en-US" sz="2800" u="sng" dirty="0" smtClean="0"/>
          </a:p>
          <a:p>
            <a:pPr>
              <a:buFont typeface="Wingdings" pitchFamily="2" charset="2"/>
              <a:buNone/>
            </a:pPr>
            <a:endParaRPr lang="en-US" sz="2800" u="sng" dirty="0" smtClean="0"/>
          </a:p>
          <a:p>
            <a:pPr>
              <a:buFont typeface="Wingdings" pitchFamily="2" charset="2"/>
              <a:buNone/>
            </a:pPr>
            <a:endParaRPr lang="en-US" sz="2800" u="sng" dirty="0" smtClean="0"/>
          </a:p>
          <a:p>
            <a:pPr>
              <a:buFont typeface="Wingdings" pitchFamily="2" charset="2"/>
              <a:buNone/>
            </a:pPr>
            <a:endParaRPr lang="en-US" sz="2800" u="sng" dirty="0" smtClean="0"/>
          </a:p>
          <a:p>
            <a:pPr>
              <a:buFont typeface="Wingdings" pitchFamily="2" charset="2"/>
              <a:buNone/>
            </a:pPr>
            <a:r>
              <a:rPr lang="en-US" sz="2800" u="sng" dirty="0" smtClean="0"/>
              <a:t> </a:t>
            </a:r>
          </a:p>
          <a:p>
            <a:pPr>
              <a:buFont typeface="Wingdings" pitchFamily="2" charset="2"/>
              <a:buNone/>
            </a:pPr>
            <a:endParaRPr lang="en-US" dirty="0" smtClean="0"/>
          </a:p>
        </p:txBody>
      </p:sp>
      <p:pic>
        <p:nvPicPr>
          <p:cNvPr id="2050" name="Picture 2" descr="C:\Documents and Settings\sandra.harvey\Local Settings\Temporary Internet Files\Content.IE5\M3FVWRYJ\MC910216379[1].png"/>
          <p:cNvPicPr>
            <a:picLocks noChangeAspect="1" noChangeArrowheads="1"/>
          </p:cNvPicPr>
          <p:nvPr/>
        </p:nvPicPr>
        <p:blipFill>
          <a:blip r:embed="rId3" cstate="print"/>
          <a:srcRect/>
          <a:stretch>
            <a:fillRect/>
          </a:stretch>
        </p:blipFill>
        <p:spPr bwMode="auto">
          <a:xfrm>
            <a:off x="7013575" y="2895600"/>
            <a:ext cx="5991225" cy="5219430"/>
          </a:xfrm>
          <a:prstGeom prst="rect">
            <a:avLst/>
          </a:prstGeom>
          <a:noFill/>
        </p:spPr>
      </p:pic>
      <p:pic>
        <p:nvPicPr>
          <p:cNvPr id="2051" name="Picture 3" descr="C:\Documents and Settings\sandra.harvey\Local Settings\Temporary Internet Files\Content.IE5\6NOTQRGP\MC900312654[1].wmf"/>
          <p:cNvPicPr>
            <a:picLocks noChangeAspect="1" noChangeArrowheads="1"/>
          </p:cNvPicPr>
          <p:nvPr/>
        </p:nvPicPr>
        <p:blipFill>
          <a:blip r:embed="rId4" cstate="print"/>
          <a:srcRect/>
          <a:stretch>
            <a:fillRect/>
          </a:stretch>
        </p:blipFill>
        <p:spPr bwMode="auto">
          <a:xfrm>
            <a:off x="1320800" y="4953000"/>
            <a:ext cx="4004075" cy="381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600" smtClean="0"/>
              <a:t>Assessment: How will you know the student can perform those tasks?</a:t>
            </a:r>
          </a:p>
        </p:txBody>
      </p:sp>
      <p:sp>
        <p:nvSpPr>
          <p:cNvPr id="37891" name="Content Placeholder 2"/>
          <p:cNvSpPr>
            <a:spLocks noGrp="1"/>
          </p:cNvSpPr>
          <p:nvPr>
            <p:ph idx="1"/>
          </p:nvPr>
        </p:nvSpPr>
        <p:spPr/>
        <p:txBody>
          <a:bodyPr/>
          <a:lstStyle/>
          <a:p>
            <a:pPr>
              <a:buFont typeface="Wingdings" pitchFamily="2" charset="2"/>
              <a:buNone/>
            </a:pPr>
            <a:endParaRPr lang="en-US" sz="3200" b="1" u="sng" dirty="0" smtClean="0"/>
          </a:p>
          <a:p>
            <a:pPr>
              <a:buFont typeface="Wingdings" pitchFamily="2" charset="2"/>
              <a:buNone/>
            </a:pPr>
            <a:endParaRPr lang="en-US" sz="3200" b="1" u="sng" dirty="0" smtClean="0"/>
          </a:p>
          <a:p>
            <a:pPr>
              <a:buFont typeface="Wingdings" pitchFamily="2" charset="2"/>
              <a:buNone/>
            </a:pPr>
            <a:endParaRPr lang="en-US" sz="3200" b="1" u="sng" dirty="0" smtClean="0"/>
          </a:p>
          <a:p>
            <a:pPr>
              <a:buFont typeface="Wingdings" pitchFamily="2" charset="2"/>
              <a:buNone/>
            </a:pPr>
            <a:endParaRPr lang="en-US" sz="3200" b="1" u="sng" dirty="0" smtClean="0"/>
          </a:p>
          <a:p>
            <a:r>
              <a:rPr lang="en-US" dirty="0" smtClean="0"/>
              <a:t>Clip art</a:t>
            </a:r>
          </a:p>
        </p:txBody>
      </p:sp>
      <p:pic>
        <p:nvPicPr>
          <p:cNvPr id="4" name="Picture 3" descr="Youth-soccer-indiana.jpg"/>
          <p:cNvPicPr>
            <a:picLocks noChangeAspect="1"/>
          </p:cNvPicPr>
          <p:nvPr/>
        </p:nvPicPr>
        <p:blipFill>
          <a:blip r:embed="rId3" cstate="print"/>
          <a:stretch>
            <a:fillRect/>
          </a:stretch>
        </p:blipFill>
        <p:spPr>
          <a:xfrm rot="20295993">
            <a:off x="298878" y="3222753"/>
            <a:ext cx="4292958" cy="2438400"/>
          </a:xfrm>
          <a:prstGeom prst="rect">
            <a:avLst/>
          </a:prstGeom>
        </p:spPr>
      </p:pic>
      <p:pic>
        <p:nvPicPr>
          <p:cNvPr id="5" name="Picture 4" descr="talking heads.jpg"/>
          <p:cNvPicPr>
            <a:picLocks noChangeAspect="1"/>
          </p:cNvPicPr>
          <p:nvPr/>
        </p:nvPicPr>
        <p:blipFill>
          <a:blip r:embed="rId4" cstate="print"/>
          <a:stretch>
            <a:fillRect/>
          </a:stretch>
        </p:blipFill>
        <p:spPr>
          <a:xfrm rot="20632576">
            <a:off x="8013219" y="7026028"/>
            <a:ext cx="3975652" cy="2286000"/>
          </a:xfrm>
          <a:prstGeom prst="rect">
            <a:avLst/>
          </a:prstGeom>
        </p:spPr>
      </p:pic>
      <p:pic>
        <p:nvPicPr>
          <p:cNvPr id="6" name="Picture 5" descr="language speaking.jpg"/>
          <p:cNvPicPr>
            <a:picLocks noChangeAspect="1"/>
          </p:cNvPicPr>
          <p:nvPr/>
        </p:nvPicPr>
        <p:blipFill>
          <a:blip r:embed="rId5" cstate="print"/>
          <a:stretch>
            <a:fillRect/>
          </a:stretch>
        </p:blipFill>
        <p:spPr>
          <a:xfrm rot="992757">
            <a:off x="1549400" y="6019800"/>
            <a:ext cx="3900765" cy="3352800"/>
          </a:xfrm>
          <a:prstGeom prst="rect">
            <a:avLst/>
          </a:prstGeom>
        </p:spPr>
      </p:pic>
      <p:pic>
        <p:nvPicPr>
          <p:cNvPr id="7" name="Picture 6" descr="students in language class.jpg"/>
          <p:cNvPicPr>
            <a:picLocks noChangeAspect="1"/>
          </p:cNvPicPr>
          <p:nvPr/>
        </p:nvPicPr>
        <p:blipFill>
          <a:blip r:embed="rId6" cstate="print"/>
          <a:stretch>
            <a:fillRect/>
          </a:stretch>
        </p:blipFill>
        <p:spPr>
          <a:xfrm>
            <a:off x="5207000" y="2819400"/>
            <a:ext cx="2336800" cy="3505200"/>
          </a:xfrm>
          <a:prstGeom prst="rect">
            <a:avLst/>
          </a:prstGeom>
        </p:spPr>
      </p:pic>
      <p:pic>
        <p:nvPicPr>
          <p:cNvPr id="9" name="Picture 8" descr="violin.jpg"/>
          <p:cNvPicPr>
            <a:picLocks noChangeAspect="1"/>
          </p:cNvPicPr>
          <p:nvPr/>
        </p:nvPicPr>
        <p:blipFill>
          <a:blip r:embed="rId7" cstate="print"/>
          <a:stretch>
            <a:fillRect/>
          </a:stretch>
        </p:blipFill>
        <p:spPr>
          <a:xfrm rot="1797418">
            <a:off x="7971158" y="3379347"/>
            <a:ext cx="4733925" cy="24669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Language Structures and Vocabulary</a:t>
            </a:r>
          </a:p>
        </p:txBody>
      </p:sp>
      <p:sp>
        <p:nvSpPr>
          <p:cNvPr id="38915" name="Content Placeholder 2"/>
          <p:cNvSpPr>
            <a:spLocks noGrp="1"/>
          </p:cNvSpPr>
          <p:nvPr>
            <p:ph idx="1"/>
          </p:nvPr>
        </p:nvSpPr>
        <p:spPr/>
        <p:txBody>
          <a:bodyPr/>
          <a:lstStyle/>
          <a:p>
            <a:endParaRPr lang="en-US" dirty="0" smtClean="0"/>
          </a:p>
        </p:txBody>
      </p:sp>
      <p:pic>
        <p:nvPicPr>
          <p:cNvPr id="4" name="Picture 3" descr="grammar police.jpg"/>
          <p:cNvPicPr>
            <a:picLocks noChangeAspect="1"/>
          </p:cNvPicPr>
          <p:nvPr/>
        </p:nvPicPr>
        <p:blipFill>
          <a:blip r:embed="rId3" cstate="print"/>
          <a:stretch>
            <a:fillRect/>
          </a:stretch>
        </p:blipFill>
        <p:spPr>
          <a:xfrm>
            <a:off x="7721600" y="5943600"/>
            <a:ext cx="3581400" cy="3581400"/>
          </a:xfrm>
          <a:prstGeom prst="rect">
            <a:avLst/>
          </a:prstGeom>
        </p:spPr>
      </p:pic>
      <p:pic>
        <p:nvPicPr>
          <p:cNvPr id="5" name="Picture 4" descr="grammar wordle.jpg"/>
          <p:cNvPicPr>
            <a:picLocks noChangeAspect="1"/>
          </p:cNvPicPr>
          <p:nvPr/>
        </p:nvPicPr>
        <p:blipFill>
          <a:blip r:embed="rId4" cstate="print"/>
          <a:stretch>
            <a:fillRect/>
          </a:stretch>
        </p:blipFill>
        <p:spPr>
          <a:xfrm>
            <a:off x="711200" y="2667000"/>
            <a:ext cx="6977380" cy="3124200"/>
          </a:xfrm>
          <a:prstGeom prst="rect">
            <a:avLst/>
          </a:prstGeom>
        </p:spPr>
      </p:pic>
      <p:pic>
        <p:nvPicPr>
          <p:cNvPr id="6" name="Picture 5" descr="wordsblocks.jpg"/>
          <p:cNvPicPr>
            <a:picLocks noChangeAspect="1"/>
          </p:cNvPicPr>
          <p:nvPr/>
        </p:nvPicPr>
        <p:blipFill>
          <a:blip r:embed="rId5" cstate="print"/>
          <a:stretch>
            <a:fillRect/>
          </a:stretch>
        </p:blipFill>
        <p:spPr>
          <a:xfrm>
            <a:off x="2006600" y="6019800"/>
            <a:ext cx="4572000" cy="3429000"/>
          </a:xfrm>
          <a:prstGeom prst="rect">
            <a:avLst/>
          </a:prstGeom>
        </p:spPr>
      </p:pic>
      <p:pic>
        <p:nvPicPr>
          <p:cNvPr id="7" name="Picture 6" descr="eiffel tower vocabulary.jpg"/>
          <p:cNvPicPr>
            <a:picLocks noChangeAspect="1"/>
          </p:cNvPicPr>
          <p:nvPr/>
        </p:nvPicPr>
        <p:blipFill>
          <a:blip r:embed="rId6" cstate="print"/>
          <a:stretch>
            <a:fillRect/>
          </a:stretch>
        </p:blipFill>
        <p:spPr>
          <a:xfrm>
            <a:off x="8712200" y="1752600"/>
            <a:ext cx="3048000" cy="404836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Strategies  </a:t>
            </a:r>
          </a:p>
        </p:txBody>
      </p:sp>
      <p:sp>
        <p:nvSpPr>
          <p:cNvPr id="39939" name="Content Placeholder 2"/>
          <p:cNvSpPr>
            <a:spLocks noGrp="1"/>
          </p:cNvSpPr>
          <p:nvPr>
            <p:ph idx="1"/>
          </p:nvPr>
        </p:nvSpPr>
        <p:spPr/>
        <p:txBody>
          <a:bodyPr/>
          <a:lstStyle/>
          <a:p>
            <a:pPr>
              <a:buNone/>
            </a:pPr>
            <a:endParaRPr lang="en-US" dirty="0" smtClean="0"/>
          </a:p>
        </p:txBody>
      </p:sp>
      <p:pic>
        <p:nvPicPr>
          <p:cNvPr id="5" name="Picture 4" descr="Strategy1.jpg"/>
          <p:cNvPicPr>
            <a:picLocks noChangeAspect="1"/>
          </p:cNvPicPr>
          <p:nvPr/>
        </p:nvPicPr>
        <p:blipFill>
          <a:blip r:embed="rId3" cstate="print"/>
          <a:stretch>
            <a:fillRect/>
          </a:stretch>
        </p:blipFill>
        <p:spPr>
          <a:xfrm>
            <a:off x="2387600" y="3429000"/>
            <a:ext cx="7543800" cy="56578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 (Activities)</a:t>
            </a:r>
            <a:endParaRPr lang="en-US" dirty="0"/>
          </a:p>
        </p:txBody>
      </p:sp>
      <p:sp>
        <p:nvSpPr>
          <p:cNvPr id="3" name="Content Placeholder 2"/>
          <p:cNvSpPr>
            <a:spLocks noGrp="1"/>
          </p:cNvSpPr>
          <p:nvPr>
            <p:ph idx="1"/>
          </p:nvPr>
        </p:nvSpPr>
        <p:spPr/>
        <p:txBody>
          <a:bodyPr/>
          <a:lstStyle/>
          <a:p>
            <a:r>
              <a:rPr lang="en-US" dirty="0" smtClean="0"/>
              <a:t>Link to document</a:t>
            </a:r>
            <a:endParaRPr lang="en-US" dirty="0"/>
          </a:p>
        </p:txBody>
      </p:sp>
      <p:pic>
        <p:nvPicPr>
          <p:cNvPr id="4" name="Picture 3" descr="engaging wordle.jpg"/>
          <p:cNvPicPr>
            <a:picLocks noChangeAspect="1"/>
          </p:cNvPicPr>
          <p:nvPr/>
        </p:nvPicPr>
        <p:blipFill>
          <a:blip r:embed="rId3" cstate="print"/>
          <a:stretch>
            <a:fillRect/>
          </a:stretch>
        </p:blipFill>
        <p:spPr>
          <a:xfrm>
            <a:off x="2540000" y="4020344"/>
            <a:ext cx="8933688" cy="54284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time</a:t>
            </a:r>
            <a:endParaRPr lang="en-US" dirty="0"/>
          </a:p>
        </p:txBody>
      </p:sp>
      <p:sp>
        <p:nvSpPr>
          <p:cNvPr id="3" name="Content Placeholder 2"/>
          <p:cNvSpPr>
            <a:spLocks noGrp="1"/>
          </p:cNvSpPr>
          <p:nvPr>
            <p:ph idx="1"/>
          </p:nvPr>
        </p:nvSpPr>
        <p:spPr/>
        <p:txBody>
          <a:bodyPr/>
          <a:lstStyle/>
          <a:p>
            <a:r>
              <a:rPr lang="en-US" dirty="0" smtClean="0"/>
              <a:t>Take 2 index cards</a:t>
            </a:r>
          </a:p>
          <a:p>
            <a:r>
              <a:rPr lang="en-US" dirty="0" smtClean="0"/>
              <a:t>Choose 2 from either strategies, engaging students, or assessment and write about something you have used in your class (or something you have learned about this week that you would like to try) that was successful and helped you strive toward the 90% target use goal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540000" y="304800"/>
            <a:ext cx="10058400" cy="1905000"/>
          </a:xfrm>
        </p:spPr>
        <p:txBody>
          <a:bodyPr/>
          <a:lstStyle/>
          <a:p>
            <a:pPr eaLnBrk="1" hangingPunct="1"/>
            <a:r>
              <a:rPr lang="en-US" sz="4800" smtClean="0"/>
              <a:t>By the end of this session,</a:t>
            </a:r>
            <a:r>
              <a:rPr lang="en-US" smtClean="0"/>
              <a:t> </a:t>
            </a:r>
            <a:r>
              <a:rPr lang="en-US" sz="4800" smtClean="0"/>
              <a:t>teachers will be able to....</a:t>
            </a:r>
          </a:p>
        </p:txBody>
      </p:sp>
      <p:sp>
        <p:nvSpPr>
          <p:cNvPr id="15363" name="Rectangle 2"/>
          <p:cNvSpPr>
            <a:spLocks noGrp="1" noChangeArrowheads="1"/>
          </p:cNvSpPr>
          <p:nvPr>
            <p:ph idx="1"/>
          </p:nvPr>
        </p:nvSpPr>
        <p:spPr>
          <a:xfrm>
            <a:off x="330200" y="3200400"/>
            <a:ext cx="12457113" cy="6335713"/>
          </a:xfrm>
        </p:spPr>
        <p:txBody>
          <a:bodyPr/>
          <a:lstStyle/>
          <a:p>
            <a:pPr marL="862013" eaLnBrk="1" hangingPunct="1">
              <a:buFont typeface="Wingdings" pitchFamily="2" charset="2"/>
              <a:buBlip>
                <a:blip r:embed="rId3"/>
              </a:buBlip>
            </a:pPr>
            <a:r>
              <a:rPr lang="en-US" dirty="0" smtClean="0"/>
              <a:t>Articulate the purpose and use of curriculum</a:t>
            </a:r>
          </a:p>
          <a:p>
            <a:pPr marL="862013" eaLnBrk="1" hangingPunct="1">
              <a:buFont typeface="Wingdings" pitchFamily="2" charset="2"/>
              <a:buBlip>
                <a:blip r:embed="rId3"/>
              </a:buBlip>
            </a:pPr>
            <a:endParaRPr lang="en-US" dirty="0" smtClean="0"/>
          </a:p>
          <a:p>
            <a:pPr marL="862013" eaLnBrk="1" hangingPunct="1">
              <a:buFont typeface="Wingdings" pitchFamily="2" charset="2"/>
              <a:buBlip>
                <a:blip r:embed="rId3"/>
              </a:buBlip>
            </a:pPr>
            <a:r>
              <a:rPr lang="en-US" dirty="0" smtClean="0"/>
              <a:t>Explain the curriculum documents available through FBISD curriculum and how they relate to proficiency targets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someone who….	</a:t>
            </a:r>
            <a:endParaRPr lang="en-US" dirty="0"/>
          </a:p>
        </p:txBody>
      </p:sp>
      <p:sp>
        <p:nvSpPr>
          <p:cNvPr id="3" name="Content Placeholder 2"/>
          <p:cNvSpPr>
            <a:spLocks noGrp="1"/>
          </p:cNvSpPr>
          <p:nvPr>
            <p:ph idx="1"/>
          </p:nvPr>
        </p:nvSpPr>
        <p:spPr/>
        <p:txBody>
          <a:bodyPr/>
          <a:lstStyle/>
          <a:p>
            <a:r>
              <a:rPr lang="en-US" dirty="0" smtClean="0"/>
              <a:t>Find someone who teaches the same level as you, but is on a different campus and share your ideas.  </a:t>
            </a:r>
          </a:p>
          <a:p>
            <a:r>
              <a:rPr lang="en-US" dirty="0" smtClean="0"/>
              <a:t>Choose the two best from among your answers.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Time</a:t>
            </a:r>
            <a:endParaRPr lang="en-US" dirty="0"/>
          </a:p>
        </p:txBody>
      </p:sp>
      <p:sp>
        <p:nvSpPr>
          <p:cNvPr id="3" name="Content Placeholder 2"/>
          <p:cNvSpPr>
            <a:spLocks noGrp="1"/>
          </p:cNvSpPr>
          <p:nvPr>
            <p:ph idx="1"/>
          </p:nvPr>
        </p:nvSpPr>
        <p:spPr/>
        <p:txBody>
          <a:bodyPr/>
          <a:lstStyle/>
          <a:p>
            <a:r>
              <a:rPr lang="en-US" dirty="0" smtClean="0"/>
              <a:t>Get with all teachers present who teach your same level and share the two that you and your partner picked as your best.  </a:t>
            </a:r>
          </a:p>
          <a:p>
            <a:r>
              <a:rPr lang="en-US" dirty="0" smtClean="0"/>
              <a:t>After everyone has shared, choose the two best from your level group and be prepared to share those with the whole group.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is like…because…</a:t>
            </a:r>
            <a:endParaRPr lang="en-US" dirty="0"/>
          </a:p>
        </p:txBody>
      </p:sp>
      <p:sp>
        <p:nvSpPr>
          <p:cNvPr id="3" name="Content Placeholder 2"/>
          <p:cNvSpPr>
            <a:spLocks noGrp="1"/>
          </p:cNvSpPr>
          <p:nvPr>
            <p:ph idx="1"/>
          </p:nvPr>
        </p:nvSpPr>
        <p:spPr/>
        <p:txBody>
          <a:bodyPr/>
          <a:lstStyle/>
          <a:p>
            <a:r>
              <a:rPr lang="en-US" dirty="0" smtClean="0"/>
              <a:t>Choose the picture from the next slide that best completes the statement above. Draw a version of that picture on one side of an index card.  On the other side of the card, explain your answer as a whole, but then also explain how each of the elements discussed today (standards, the 3 modes, assessment, the instruction, and 90% target use) fits the analogy.</a:t>
            </a:r>
          </a:p>
          <a:p>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is like…because…</a:t>
            </a:r>
            <a:endParaRPr lang="en-US" dirty="0"/>
          </a:p>
        </p:txBody>
      </p:sp>
      <p:pic>
        <p:nvPicPr>
          <p:cNvPr id="9" name="Picture 4" descr="C:\Documents and Settings\melissa.vargas\Local Settings\Temporary Internet Files\Content.IE5\JICAMLWK\MC900337844[1].wmf"/>
          <p:cNvPicPr>
            <a:picLocks noGrp="1" noChangeAspect="1" noChangeArrowheads="1"/>
          </p:cNvPicPr>
          <p:nvPr>
            <p:ph idx="1"/>
          </p:nvPr>
        </p:nvPicPr>
        <p:blipFill>
          <a:blip r:embed="rId2" cstate="print"/>
          <a:srcRect/>
          <a:stretch>
            <a:fillRect/>
          </a:stretch>
        </p:blipFill>
        <p:spPr bwMode="auto">
          <a:xfrm>
            <a:off x="2616200" y="3429000"/>
            <a:ext cx="3470057" cy="1779118"/>
          </a:xfrm>
          <a:prstGeom prst="rect">
            <a:avLst/>
          </a:prstGeom>
          <a:noFill/>
        </p:spPr>
      </p:pic>
      <p:pic>
        <p:nvPicPr>
          <p:cNvPr id="10" name="Picture 7" descr="C:\Documents and Settings\melissa.vargas\Local Settings\Temporary Internet Files\Content.IE5\NN2ZH5OW\MC900413520[1].wmf"/>
          <p:cNvPicPr>
            <a:picLocks noChangeAspect="1" noChangeArrowheads="1"/>
          </p:cNvPicPr>
          <p:nvPr/>
        </p:nvPicPr>
        <p:blipFill>
          <a:blip r:embed="rId3" cstate="print"/>
          <a:srcRect/>
          <a:stretch>
            <a:fillRect/>
          </a:stretch>
        </p:blipFill>
        <p:spPr bwMode="auto">
          <a:xfrm>
            <a:off x="6731000" y="2667000"/>
            <a:ext cx="2133600" cy="3063700"/>
          </a:xfrm>
          <a:prstGeom prst="rect">
            <a:avLst/>
          </a:prstGeom>
          <a:noFill/>
        </p:spPr>
      </p:pic>
      <p:pic>
        <p:nvPicPr>
          <p:cNvPr id="11" name="Picture 8" descr="C:\Documents and Settings\melissa.vargas\Local Settings\Temporary Internet Files\Content.IE5\L4T18XYW\MC900441738[1].png"/>
          <p:cNvPicPr>
            <a:picLocks noChangeAspect="1" noChangeArrowheads="1"/>
          </p:cNvPicPr>
          <p:nvPr/>
        </p:nvPicPr>
        <p:blipFill>
          <a:blip r:embed="rId4" cstate="print"/>
          <a:srcRect/>
          <a:stretch>
            <a:fillRect/>
          </a:stretch>
        </p:blipFill>
        <p:spPr bwMode="auto">
          <a:xfrm>
            <a:off x="2159000" y="5105400"/>
            <a:ext cx="3581400" cy="3581400"/>
          </a:xfrm>
          <a:prstGeom prst="rect">
            <a:avLst/>
          </a:prstGeom>
          <a:noFill/>
          <a:ln w="9525">
            <a:noFill/>
            <a:miter lim="800000"/>
            <a:headEnd/>
            <a:tailEnd/>
          </a:ln>
        </p:spPr>
      </p:pic>
      <p:pic>
        <p:nvPicPr>
          <p:cNvPr id="12" name="Picture 11" descr="C:\Documents and Settings\melissa.vargas\Local Settings\Temporary Internet Files\Content.IE5\HD9LEASW\MC900432545[1].png"/>
          <p:cNvPicPr>
            <a:picLocks noChangeAspect="1" noChangeArrowheads="1"/>
          </p:cNvPicPr>
          <p:nvPr/>
        </p:nvPicPr>
        <p:blipFill>
          <a:blip r:embed="rId5" cstate="print"/>
          <a:srcRect/>
          <a:stretch>
            <a:fillRect/>
          </a:stretch>
        </p:blipFill>
        <p:spPr bwMode="auto">
          <a:xfrm>
            <a:off x="6197600" y="5943600"/>
            <a:ext cx="2743200" cy="246490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r>
              <a:rPr lang="en-US" sz="3600" smtClean="0"/>
              <a:t>When you think of the concept of “curriculum” what comes to mind?</a:t>
            </a:r>
          </a:p>
        </p:txBody>
      </p:sp>
      <p:sp>
        <p:nvSpPr>
          <p:cNvPr id="18434" name="Rectangle 2"/>
          <p:cNvSpPr>
            <a:spLocks noGrp="1" noChangeArrowheads="1"/>
          </p:cNvSpPr>
          <p:nvPr>
            <p:ph idx="1"/>
          </p:nvPr>
        </p:nvSpPr>
        <p:spPr>
          <a:xfrm>
            <a:off x="1155700" y="2997200"/>
            <a:ext cx="10464800" cy="6134100"/>
          </a:xfrm>
        </p:spPr>
        <p:txBody>
          <a:bodyPr>
            <a:normAutofit fontScale="92500" lnSpcReduction="20000"/>
          </a:bodyPr>
          <a:lstStyle/>
          <a:p>
            <a:pPr marL="863379" indent="-487672" eaLnBrk="1" hangingPunct="1">
              <a:buFont typeface="Wingdings" pitchFamily="2" charset="2"/>
              <a:buBlip>
                <a:blip r:embed="rId3"/>
              </a:buBlip>
              <a:defRPr/>
            </a:pPr>
            <a:r>
              <a:rPr lang="en-US" dirty="0" smtClean="0"/>
              <a:t>In your groups of 5 - 6, compare answers and place your answers in categories.  Your group will determine the categories.</a:t>
            </a:r>
          </a:p>
          <a:p>
            <a:pPr marL="863379" indent="-487672" eaLnBrk="1" hangingPunct="1">
              <a:buFont typeface="Wingdings" pitchFamily="2" charset="2"/>
              <a:buBlip>
                <a:blip r:embed="rId3"/>
              </a:buBlip>
              <a:defRPr/>
            </a:pPr>
            <a:r>
              <a:rPr lang="en-US" dirty="0" smtClean="0"/>
              <a:t>Select a spokesperson to share out to the whole group the categories that you selected and what have in each category.  </a:t>
            </a:r>
          </a:p>
          <a:p>
            <a:pPr marL="863379" indent="-487672" eaLnBrk="1" hangingPunct="1">
              <a:buFont typeface="Wingdings" pitchFamily="2" charset="2"/>
              <a:buBlip>
                <a:blip r:embed="rId3"/>
              </a:buBlip>
              <a:defRPr/>
            </a:pPr>
            <a:r>
              <a:rPr lang="en-US" dirty="0" smtClean="0"/>
              <a:t>Be prepared, as a group, to defend your decisions.</a:t>
            </a:r>
          </a:p>
          <a:p>
            <a:pPr marL="863379" indent="-487672"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692400" y="381000"/>
            <a:ext cx="9588500" cy="1435100"/>
          </a:xfrm>
        </p:spPr>
        <p:txBody>
          <a:bodyPr>
            <a:normAutofit fontScale="90000"/>
          </a:bodyPr>
          <a:lstStyle/>
          <a:p>
            <a:pPr eaLnBrk="1" hangingPunct="1">
              <a:defRPr/>
            </a:pPr>
            <a:r>
              <a:rPr lang="en-US" sz="4800" dirty="0" smtClean="0"/>
              <a:t>What is curriculum planning?</a:t>
            </a:r>
            <a:br>
              <a:rPr lang="en-US" sz="4800" dirty="0" smtClean="0"/>
            </a:br>
            <a:endParaRPr lang="en-US" sz="4800" dirty="0" smtClean="0"/>
          </a:p>
        </p:txBody>
      </p:sp>
      <p:sp>
        <p:nvSpPr>
          <p:cNvPr id="32770" name="Rectangle 2"/>
          <p:cNvSpPr>
            <a:spLocks noGrp="1" noChangeArrowheads="1"/>
          </p:cNvSpPr>
          <p:nvPr>
            <p:ph idx="1"/>
          </p:nvPr>
        </p:nvSpPr>
        <p:spPr>
          <a:xfrm>
            <a:off x="723900" y="2108200"/>
            <a:ext cx="12230100" cy="7696200"/>
          </a:xfrm>
        </p:spPr>
        <p:txBody>
          <a:bodyPr/>
          <a:lstStyle/>
          <a:p>
            <a:pPr marL="863379" indent="-487672" eaLnBrk="1" hangingPunct="1">
              <a:buFont typeface="Wingdings" pitchFamily="2" charset="2"/>
              <a:buBlip>
                <a:blip r:embed="rId3"/>
              </a:buBlip>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Begin with the question: What should students be able to do....</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the whole program (K-16)?</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the individual language program (K-5, 6-8, 9-12)?</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course? German 1, German 2, etc.</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unit?</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lesson within the unit?</a:t>
            </a:r>
            <a:endParaRPr lang="en-US" sz="3010" dirty="0" smtClean="0">
              <a:solidFill>
                <a:srgbClr val="3B3B3E"/>
              </a:solidFill>
            </a:endParaRPr>
          </a:p>
          <a:p>
            <a:pPr marL="1493454" lvl="1" indent="-406394" eaLnBrk="1" hangingPunct="1">
              <a:buFont typeface="Wingdings" pitchFamily="2" charset="2"/>
              <a:buBlip>
                <a:blip r:embed="rId3"/>
              </a:buBlip>
              <a:defRPr/>
            </a:pPr>
            <a:r>
              <a:rPr lang="en-US" sz="3010" dirty="0" smtClean="0">
                <a:solidFill>
                  <a:srgbClr val="3B3B3E"/>
                </a:solidFill>
                <a:ea typeface="Stone Sans ITC TT-Semi" charset="0"/>
                <a:cs typeface="Stone Sans ITC TT-Semi" charset="0"/>
              </a:rPr>
              <a:t>At the end of each class period?</a:t>
            </a:r>
            <a:endParaRPr lang="en-US" sz="3010" dirty="0" smtClean="0">
              <a:solidFill>
                <a:srgbClr val="3B3B3E"/>
              </a:solidFill>
            </a:endParaRPr>
          </a:p>
          <a:p>
            <a:pPr marL="863379" indent="-487672" eaLnBrk="1" hangingPunct="1">
              <a:buFont typeface="Wingdings" pitchFamily="2" charset="2"/>
              <a:buNone/>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None/>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None/>
              <a:defRPr/>
            </a:pPr>
            <a:endParaRPr lang="en-US" sz="2400" dirty="0" smtClean="0">
              <a:solidFill>
                <a:srgbClr val="3B3B3E"/>
              </a:solidFill>
              <a:ea typeface="Stone Sans ITC TT-Semi" charset="0"/>
              <a:cs typeface="Stone Sans ITC TT-Semi" charset="0"/>
            </a:endParaRPr>
          </a:p>
          <a:p>
            <a:pPr marL="863379" indent="-487672" eaLnBrk="1" hangingPunct="1">
              <a:buFont typeface="Wingdings" pitchFamily="2" charset="2"/>
              <a:buNone/>
              <a:defRPr/>
            </a:pPr>
            <a:r>
              <a:rPr lang="en-US" sz="2400" dirty="0" smtClean="0">
                <a:solidFill>
                  <a:srgbClr val="3B3B3E"/>
                </a:solidFill>
                <a:ea typeface="Stone Sans ITC TT-Semi" charset="0"/>
                <a:cs typeface="Stone Sans ITC TT-Semi" charset="0"/>
              </a:rPr>
              <a:t>* Teacher’s Handbook: Contextualized Language Instruction by Judith L. </a:t>
            </a:r>
            <a:r>
              <a:rPr lang="en-US" sz="2400" dirty="0" err="1" smtClean="0">
                <a:solidFill>
                  <a:srgbClr val="3B3B3E"/>
                </a:solidFill>
                <a:ea typeface="Stone Sans ITC TT-Semi" charset="0"/>
                <a:cs typeface="Stone Sans ITC TT-Semi" charset="0"/>
              </a:rPr>
              <a:t>Shrum</a:t>
            </a:r>
            <a:r>
              <a:rPr lang="en-US" sz="2400" dirty="0" smtClean="0">
                <a:solidFill>
                  <a:srgbClr val="3B3B3E"/>
                </a:solidFill>
                <a:ea typeface="Stone Sans ITC TT-Semi" charset="0"/>
                <a:cs typeface="Stone Sans ITC TT-Semi" charset="0"/>
              </a:rPr>
              <a:t> and Eileen W. </a:t>
            </a:r>
            <a:r>
              <a:rPr lang="en-US" sz="2400" dirty="0" err="1" smtClean="0">
                <a:solidFill>
                  <a:srgbClr val="3B3B3E"/>
                </a:solidFill>
                <a:ea typeface="Stone Sans ITC TT-Semi" charset="0"/>
                <a:cs typeface="Stone Sans ITC TT-Semi" charset="0"/>
              </a:rPr>
              <a:t>Glisan</a:t>
            </a:r>
            <a:r>
              <a:rPr lang="en-US" sz="2400" dirty="0" smtClean="0">
                <a:solidFill>
                  <a:srgbClr val="3B3B3E"/>
                </a:solidFill>
                <a:ea typeface="Stone Sans ITC TT-Semi" charset="0"/>
                <a:cs typeface="Stone Sans ITC TT-Semi" charset="0"/>
              </a:rPr>
              <a:t>, Fourth Ed., 2010</a:t>
            </a:r>
            <a:endParaRPr lang="en-US" sz="2400" dirty="0" smtClean="0">
              <a:solidFill>
                <a:srgbClr val="3B3B3E"/>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800" smtClean="0"/>
              <a:t>Five elements of curriculum design: World Languages</a:t>
            </a:r>
          </a:p>
        </p:txBody>
      </p:sp>
      <p:sp>
        <p:nvSpPr>
          <p:cNvPr id="3" name="Content Placeholder 2"/>
          <p:cNvSpPr>
            <a:spLocks noGrp="1"/>
          </p:cNvSpPr>
          <p:nvPr>
            <p:ph idx="1"/>
          </p:nvPr>
        </p:nvSpPr>
        <p:spPr/>
        <p:txBody>
          <a:bodyPr/>
          <a:lstStyle/>
          <a:p>
            <a:pPr marL="863379" indent="-487672" eaLnBrk="1" hangingPunct="1">
              <a:buFont typeface="Wingdings" pitchFamily="2" charset="2"/>
              <a:buNone/>
              <a:defRPr/>
            </a:pPr>
            <a:r>
              <a:rPr lang="en-US" dirty="0" smtClean="0"/>
              <a:t>Standards:</a:t>
            </a:r>
          </a:p>
          <a:p>
            <a:pPr marL="1493454" lvl="1" indent="-406394" eaLnBrk="1" hangingPunct="1">
              <a:buFont typeface="Wingdings" pitchFamily="2" charset="2"/>
              <a:buBlip>
                <a:blip r:embed="rId3"/>
              </a:buBlip>
              <a:defRPr/>
            </a:pPr>
            <a:r>
              <a:rPr lang="en-US" dirty="0" smtClean="0"/>
              <a:t>Five C’s</a:t>
            </a:r>
          </a:p>
          <a:p>
            <a:pPr marL="1493454" lvl="1" indent="-406394" eaLnBrk="1" hangingPunct="1">
              <a:buFont typeface="Wingdings" pitchFamily="2" charset="2"/>
              <a:buBlip>
                <a:blip r:embed="rId3"/>
              </a:buBlip>
              <a:defRPr/>
            </a:pPr>
            <a:r>
              <a:rPr lang="en-US" dirty="0" smtClean="0"/>
              <a:t>ACTFL Proficiency Guidelines</a:t>
            </a:r>
          </a:p>
          <a:p>
            <a:pPr marL="487672" indent="-487672" eaLnBrk="1" hangingPunct="1">
              <a:buFont typeface="Wingdings" pitchFamily="2" charset="2"/>
              <a:buNone/>
              <a:defRPr/>
            </a:pPr>
            <a:r>
              <a:rPr lang="en-US" dirty="0" smtClean="0"/>
              <a:t>  Three Modes of Communication</a:t>
            </a:r>
          </a:p>
          <a:p>
            <a:pPr marL="487672" indent="-487672" eaLnBrk="1" hangingPunct="1">
              <a:buFont typeface="Wingdings" pitchFamily="2" charset="2"/>
              <a:buNone/>
              <a:defRPr/>
            </a:pPr>
            <a:r>
              <a:rPr lang="en-US" dirty="0" smtClean="0"/>
              <a:t>  Assessments</a:t>
            </a:r>
          </a:p>
          <a:p>
            <a:pPr marL="863379" indent="-487672" eaLnBrk="1" hangingPunct="1">
              <a:buFont typeface="Wingdings" pitchFamily="2" charset="2"/>
              <a:buNone/>
              <a:defRPr/>
            </a:pPr>
            <a:r>
              <a:rPr lang="en-US" dirty="0" smtClean="0"/>
              <a:t>Instruction</a:t>
            </a:r>
          </a:p>
          <a:p>
            <a:pPr marL="1493454" lvl="1" indent="-406394" eaLnBrk="1" hangingPunct="1">
              <a:buFont typeface="Wingdings" pitchFamily="2" charset="2"/>
              <a:buBlip>
                <a:blip r:embed="rId3"/>
              </a:buBlip>
              <a:defRPr/>
            </a:pPr>
            <a:r>
              <a:rPr lang="en-US" dirty="0" smtClean="0"/>
              <a:t>Lesson cycle</a:t>
            </a:r>
          </a:p>
          <a:p>
            <a:pPr marL="1493454" lvl="1" indent="-406394" eaLnBrk="1" hangingPunct="1">
              <a:buFont typeface="Wingdings" pitchFamily="2" charset="2"/>
              <a:buBlip>
                <a:blip r:embed="rId3"/>
              </a:buBlip>
              <a:defRPr/>
            </a:pPr>
            <a:r>
              <a:rPr lang="en-US" dirty="0" smtClean="0"/>
              <a:t>Instructional strategies</a:t>
            </a:r>
          </a:p>
          <a:p>
            <a:pPr marL="487672" indent="-487672" eaLnBrk="1" hangingPunct="1">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800" smtClean="0"/>
              <a:t>So, the five elements of curriculum design that we will look at today are:</a:t>
            </a:r>
          </a:p>
        </p:txBody>
      </p:sp>
      <p:sp>
        <p:nvSpPr>
          <p:cNvPr id="3" name="Content Placeholder 2"/>
          <p:cNvSpPr>
            <a:spLocks noGrp="1"/>
          </p:cNvSpPr>
          <p:nvPr>
            <p:ph idx="1"/>
          </p:nvPr>
        </p:nvSpPr>
        <p:spPr/>
        <p:txBody>
          <a:bodyPr/>
          <a:lstStyle/>
          <a:p>
            <a:pPr marL="863379" indent="-487672" eaLnBrk="1" hangingPunct="1">
              <a:buFont typeface="Wingdings" pitchFamily="2" charset="2"/>
              <a:buNone/>
              <a:defRPr/>
            </a:pPr>
            <a:r>
              <a:rPr lang="en-US" dirty="0" smtClean="0"/>
              <a:t>Standards:</a:t>
            </a:r>
          </a:p>
          <a:p>
            <a:pPr marL="1493454" lvl="1" indent="-406394" eaLnBrk="1" hangingPunct="1">
              <a:buFont typeface="Wingdings" pitchFamily="2" charset="2"/>
              <a:buBlip>
                <a:blip r:embed="rId3"/>
              </a:buBlip>
              <a:defRPr/>
            </a:pPr>
            <a:r>
              <a:rPr lang="en-US" dirty="0" smtClean="0"/>
              <a:t>Five C’s</a:t>
            </a:r>
          </a:p>
          <a:p>
            <a:pPr marL="1493454" lvl="1" indent="-406394" eaLnBrk="1" hangingPunct="1">
              <a:buFont typeface="Wingdings" pitchFamily="2" charset="2"/>
              <a:buBlip>
                <a:blip r:embed="rId3"/>
              </a:buBlip>
              <a:defRPr/>
            </a:pPr>
            <a:r>
              <a:rPr lang="en-US" dirty="0" smtClean="0"/>
              <a:t>ACTFL Proficiency Guidelines</a:t>
            </a:r>
          </a:p>
          <a:p>
            <a:pPr marL="487672" indent="-487672" eaLnBrk="1" hangingPunct="1">
              <a:buFont typeface="Wingdings" pitchFamily="2" charset="2"/>
              <a:buNone/>
              <a:defRPr/>
            </a:pPr>
            <a:r>
              <a:rPr lang="en-US" dirty="0" smtClean="0"/>
              <a:t>  Three Modes of Communication</a:t>
            </a:r>
          </a:p>
          <a:p>
            <a:pPr marL="487672" indent="-487672" eaLnBrk="1" hangingPunct="1">
              <a:buFont typeface="Wingdings" pitchFamily="2" charset="2"/>
              <a:buNone/>
              <a:defRPr/>
            </a:pPr>
            <a:r>
              <a:rPr lang="en-US" dirty="0" smtClean="0"/>
              <a:t>  Assessments</a:t>
            </a:r>
          </a:p>
          <a:p>
            <a:pPr marL="863379" indent="-487672" eaLnBrk="1" hangingPunct="1">
              <a:buFont typeface="Wingdings" pitchFamily="2" charset="2"/>
              <a:buNone/>
              <a:defRPr/>
            </a:pPr>
            <a:r>
              <a:rPr lang="en-US" dirty="0" smtClean="0"/>
              <a:t>Instruction</a:t>
            </a:r>
          </a:p>
          <a:p>
            <a:pPr marL="1493454" lvl="1" indent="-406394" eaLnBrk="1" hangingPunct="1">
              <a:buFont typeface="Wingdings" pitchFamily="2" charset="2"/>
              <a:buBlip>
                <a:blip r:embed="rId3"/>
              </a:buBlip>
              <a:defRPr/>
            </a:pPr>
            <a:r>
              <a:rPr lang="en-US" dirty="0" smtClean="0"/>
              <a:t>Lesson cycle</a:t>
            </a:r>
          </a:p>
          <a:p>
            <a:pPr marL="1493454" lvl="1" indent="-406394" eaLnBrk="1" hangingPunct="1">
              <a:buFont typeface="Wingdings" pitchFamily="2" charset="2"/>
              <a:buBlip>
                <a:blip r:embed="rId3"/>
              </a:buBlip>
              <a:defRPr/>
            </a:pPr>
            <a:r>
              <a:rPr lang="en-US" dirty="0" smtClean="0"/>
              <a:t>Instructional strategies</a:t>
            </a:r>
          </a:p>
          <a:p>
            <a:pPr marL="924503" indent="-487672" eaLnBrk="1" hangingPunct="1">
              <a:buFont typeface="Wingdings" pitchFamily="2" charset="2"/>
              <a:buNone/>
              <a:defRPr/>
            </a:pPr>
            <a:r>
              <a:rPr lang="en-US" dirty="0" smtClean="0"/>
              <a:t>And 90-100% Target Language </a:t>
            </a:r>
          </a:p>
          <a:p>
            <a:pPr marL="487672" indent="-487672"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Group Teach Activity</a:t>
            </a:r>
          </a:p>
        </p:txBody>
      </p:sp>
      <p:pic>
        <p:nvPicPr>
          <p:cNvPr id="3074" name="Picture 2" descr="C:\Documents and Settings\sandra.harvey\Local Settings\Temporary Internet Files\Content.IE5\R0341QM4\MP900442192[1].jpg"/>
          <p:cNvPicPr>
            <a:picLocks noGrp="1" noChangeAspect="1" noChangeArrowheads="1"/>
          </p:cNvPicPr>
          <p:nvPr>
            <p:ph idx="1"/>
          </p:nvPr>
        </p:nvPicPr>
        <p:blipFill>
          <a:blip r:embed="rId3" cstate="print"/>
          <a:srcRect/>
          <a:stretch>
            <a:fillRect/>
          </a:stretch>
        </p:blipFill>
        <p:spPr bwMode="auto">
          <a:xfrm>
            <a:off x="1111250" y="2312194"/>
            <a:ext cx="10782300" cy="7188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2616200" y="381000"/>
            <a:ext cx="9753600" cy="1524000"/>
          </a:xfrm>
        </p:spPr>
        <p:txBody>
          <a:bodyPr>
            <a:normAutofit fontScale="90000"/>
          </a:bodyPr>
          <a:lstStyle/>
          <a:p>
            <a:pPr eaLnBrk="1" hangingPunct="1">
              <a:defRPr/>
            </a:pPr>
            <a:r>
              <a:rPr lang="en-US" sz="4800" dirty="0" smtClean="0"/>
              <a:t>Five elements of curriculum design: World Languages</a:t>
            </a:r>
          </a:p>
        </p:txBody>
      </p:sp>
      <p:sp>
        <p:nvSpPr>
          <p:cNvPr id="23555" name="Rectangle 2"/>
          <p:cNvSpPr>
            <a:spLocks noGrp="1" noChangeArrowheads="1"/>
          </p:cNvSpPr>
          <p:nvPr>
            <p:ph idx="1"/>
          </p:nvPr>
        </p:nvSpPr>
        <p:spPr/>
        <p:txBody>
          <a:bodyPr/>
          <a:lstStyle/>
          <a:p>
            <a:pPr marL="862013" eaLnBrk="1" hangingPunct="1">
              <a:buFont typeface="Wingdings" pitchFamily="2" charset="2"/>
              <a:buNone/>
            </a:pPr>
            <a:endParaRPr lang="en-US" smtClean="0"/>
          </a:p>
          <a:p>
            <a:pPr marL="862013" eaLnBrk="1" hangingPunct="1">
              <a:buFont typeface="Wingdings" pitchFamily="2" charset="2"/>
              <a:buNone/>
            </a:pPr>
            <a:r>
              <a:rPr lang="en-US" smtClean="0"/>
              <a:t>Standards:</a:t>
            </a:r>
          </a:p>
          <a:p>
            <a:pPr marL="1492250" lvl="1" eaLnBrk="1" hangingPunct="1">
              <a:buFont typeface="Wingdings" pitchFamily="2" charset="2"/>
              <a:buBlip>
                <a:blip r:embed="rId3"/>
              </a:buBlip>
            </a:pPr>
            <a:r>
              <a:rPr lang="en-US" smtClean="0"/>
              <a:t>Five C’s</a:t>
            </a:r>
          </a:p>
          <a:p>
            <a:pPr marL="1492250" lvl="1" eaLnBrk="1" hangingPunct="1">
              <a:buFont typeface="Wingdings" pitchFamily="2" charset="2"/>
              <a:buBlip>
                <a:blip r:embed="rId3"/>
              </a:buBlip>
            </a:pPr>
            <a:r>
              <a:rPr lang="en-US" smtClean="0"/>
              <a:t>ACTFL Proficiency Guidelines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amwork puzzle design template">
  <a:themeElements>
    <a:clrScheme name="Default Design 1">
      <a:dk1>
        <a:srgbClr val="003366"/>
      </a:dk1>
      <a:lt1>
        <a:srgbClr val="0099CC"/>
      </a:lt1>
      <a:dk2>
        <a:srgbClr val="003366"/>
      </a:dk2>
      <a:lt2>
        <a:srgbClr val="003366"/>
      </a:lt2>
      <a:accent1>
        <a:srgbClr val="DAE7EE"/>
      </a:accent1>
      <a:accent2>
        <a:srgbClr val="9ED2F6"/>
      </a:accent2>
      <a:accent3>
        <a:srgbClr val="AACAE2"/>
      </a:accent3>
      <a:accent4>
        <a:srgbClr val="002A56"/>
      </a:accent4>
      <a:accent5>
        <a:srgbClr val="EAF1F5"/>
      </a:accent5>
      <a:accent6>
        <a:srgbClr val="8FBEDF"/>
      </a:accent6>
      <a:hlink>
        <a:srgbClr val="D1B681"/>
      </a:hlink>
      <a:folHlink>
        <a:srgbClr val="B2C45A"/>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3366"/>
        </a:dk1>
        <a:lt1>
          <a:srgbClr val="0099CC"/>
        </a:lt1>
        <a:dk2>
          <a:srgbClr val="003366"/>
        </a:dk2>
        <a:lt2>
          <a:srgbClr val="003366"/>
        </a:lt2>
        <a:accent1>
          <a:srgbClr val="DAE7EE"/>
        </a:accent1>
        <a:accent2>
          <a:srgbClr val="9ED2F6"/>
        </a:accent2>
        <a:accent3>
          <a:srgbClr val="AACAE2"/>
        </a:accent3>
        <a:accent4>
          <a:srgbClr val="002A56"/>
        </a:accent4>
        <a:accent5>
          <a:srgbClr val="EAF1F5"/>
        </a:accent5>
        <a:accent6>
          <a:srgbClr val="8FBEDF"/>
        </a:accent6>
        <a:hlink>
          <a:srgbClr val="D1B681"/>
        </a:hlink>
        <a:folHlink>
          <a:srgbClr val="B2C4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Pages>0</Pages>
  <Words>1740</Words>
  <Characters>0</Characters>
  <Application>Microsoft Office PowerPoint</Application>
  <PresentationFormat>Custom</PresentationFormat>
  <Lines>0</Lines>
  <Paragraphs>208</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Teamwork puzzle design template</vt:lpstr>
      <vt:lpstr>Curriculum Updates Spanish and French</vt:lpstr>
      <vt:lpstr>When you think of the concept of “curriculum” what comes to mind?</vt:lpstr>
      <vt:lpstr>By the end of this session, teachers will be able to....</vt:lpstr>
      <vt:lpstr>When you think of the concept of “curriculum” what comes to mind?</vt:lpstr>
      <vt:lpstr>What is curriculum planning? </vt:lpstr>
      <vt:lpstr>Five elements of curriculum design: World Languages</vt:lpstr>
      <vt:lpstr>So, the five elements of curriculum design that we will look at today are:</vt:lpstr>
      <vt:lpstr>Group Teach Activity</vt:lpstr>
      <vt:lpstr>Five elements of curriculum design: World Languages</vt:lpstr>
      <vt:lpstr>Five elements of curriculum design: World Languages</vt:lpstr>
      <vt:lpstr>Five elements of curriculum design: World Languages</vt:lpstr>
      <vt:lpstr>Five elements of curriculum design: World Languages</vt:lpstr>
      <vt:lpstr>Five elements of curriculum design: World Languages</vt:lpstr>
      <vt:lpstr>Share out!</vt:lpstr>
      <vt:lpstr>Curriculum Components</vt:lpstr>
      <vt:lpstr>Card Sort Activity</vt:lpstr>
      <vt:lpstr>Break </vt:lpstr>
      <vt:lpstr>What is curriculum planning? </vt:lpstr>
      <vt:lpstr>Unwrapped Standards</vt:lpstr>
      <vt:lpstr>At A Glance</vt:lpstr>
      <vt:lpstr>Teacher to Teacher Notes</vt:lpstr>
      <vt:lpstr>Context</vt:lpstr>
      <vt:lpstr>Guiding Questions and Essential Understandings</vt:lpstr>
      <vt:lpstr>Target Tasks: What should the students be able to do by the end of this unit?</vt:lpstr>
      <vt:lpstr>Assessment: How will you know the student can perform those tasks?</vt:lpstr>
      <vt:lpstr>Language Structures and Vocabulary</vt:lpstr>
      <vt:lpstr>Strategies  </vt:lpstr>
      <vt:lpstr>Engaging Students (Activities)</vt:lpstr>
      <vt:lpstr>Sharing time</vt:lpstr>
      <vt:lpstr>Find someone who…. </vt:lpstr>
      <vt:lpstr>Sharing Time</vt:lpstr>
      <vt:lpstr>Curriculum is like…because…</vt:lpstr>
      <vt:lpstr>Curriculum is like…because…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Updates Spanish and French</dc:title>
  <dc:subject/>
  <dc:creator/>
  <cp:keywords/>
  <dc:description/>
  <cp:lastModifiedBy>sandra.harvey</cp:lastModifiedBy>
  <cp:revision>22</cp:revision>
  <dcterms:modified xsi:type="dcterms:W3CDTF">2013-08-20T22:15:43Z</dcterms:modified>
</cp:coreProperties>
</file>