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1"/>
    <p:sldMasterId id="2147483724" r:id="rId2"/>
  </p:sldMasterIdLst>
  <p:notesMasterIdLst>
    <p:notesMasterId r:id="rId55"/>
  </p:notesMasterIdLst>
  <p:handoutMasterIdLst>
    <p:handoutMasterId r:id="rId56"/>
  </p:handoutMasterIdLst>
  <p:sldIdLst>
    <p:sldId id="384" r:id="rId3"/>
    <p:sldId id="383" r:id="rId4"/>
    <p:sldId id="259" r:id="rId5"/>
    <p:sldId id="298" r:id="rId6"/>
    <p:sldId id="273" r:id="rId7"/>
    <p:sldId id="294" r:id="rId8"/>
    <p:sldId id="389" r:id="rId9"/>
    <p:sldId id="276" r:id="rId10"/>
    <p:sldId id="280" r:id="rId11"/>
    <p:sldId id="283" r:id="rId12"/>
    <p:sldId id="284" r:id="rId13"/>
    <p:sldId id="423" r:id="rId14"/>
    <p:sldId id="360" r:id="rId15"/>
    <p:sldId id="346" r:id="rId16"/>
    <p:sldId id="390" r:id="rId17"/>
    <p:sldId id="347" r:id="rId18"/>
    <p:sldId id="362" r:id="rId19"/>
    <p:sldId id="364" r:id="rId20"/>
    <p:sldId id="367" r:id="rId21"/>
    <p:sldId id="293" r:id="rId22"/>
    <p:sldId id="307" r:id="rId23"/>
    <p:sldId id="411" r:id="rId24"/>
    <p:sldId id="417" r:id="rId25"/>
    <p:sldId id="391" r:id="rId26"/>
    <p:sldId id="304" r:id="rId27"/>
    <p:sldId id="369" r:id="rId28"/>
    <p:sldId id="291" r:id="rId29"/>
    <p:sldId id="300" r:id="rId30"/>
    <p:sldId id="301" r:id="rId31"/>
    <p:sldId id="302" r:id="rId32"/>
    <p:sldId id="370" r:id="rId33"/>
    <p:sldId id="394" r:id="rId34"/>
    <p:sldId id="420" r:id="rId35"/>
    <p:sldId id="292" r:id="rId36"/>
    <p:sldId id="397" r:id="rId37"/>
    <p:sldId id="406" r:id="rId38"/>
    <p:sldId id="396" r:id="rId39"/>
    <p:sldId id="288" r:id="rId40"/>
    <p:sldId id="285" r:id="rId41"/>
    <p:sldId id="422" r:id="rId42"/>
    <p:sldId id="421" r:id="rId43"/>
    <p:sldId id="348" r:id="rId44"/>
    <p:sldId id="375" r:id="rId45"/>
    <p:sldId id="349" r:id="rId46"/>
    <p:sldId id="376" r:id="rId47"/>
    <p:sldId id="377" r:id="rId48"/>
    <p:sldId id="403" r:id="rId49"/>
    <p:sldId id="373" r:id="rId50"/>
    <p:sldId id="414" r:id="rId51"/>
    <p:sldId id="415" r:id="rId52"/>
    <p:sldId id="416" r:id="rId53"/>
    <p:sldId id="388" r:id="rId5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8634" autoAdjust="0"/>
    <p:restoredTop sz="76795" autoAdjust="0"/>
  </p:normalViewPr>
  <p:slideViewPr>
    <p:cSldViewPr snapToGrid="0" snapToObjects="1">
      <p:cViewPr>
        <p:scale>
          <a:sx n="86" d="100"/>
          <a:sy n="86" d="100"/>
        </p:scale>
        <p:origin x="-414" y="10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07" d="100"/>
          <a:sy n="107" d="100"/>
        </p:scale>
        <p:origin x="-3176" y="-12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593BA95-9A96-47D4-809A-5CAF7EF546C3}" type="datetimeFigureOut">
              <a:rPr lang="en-US" smtClean="0"/>
              <a:pPr/>
              <a:t>6/13/2013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EA78839-6081-4BEC-943B-3F0D9802E59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FB69124-AAE6-C24D-85D2-14ADE528F477}" type="datetimeFigureOut">
              <a:rPr lang="en-US" smtClean="0"/>
              <a:pPr/>
              <a:t>6/13/2013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698976E-22FE-4F48-BD2B-E26D9C60B966}" type="slidenum">
              <a:rPr lang="en-US" smtClean="0"/>
              <a:pPr/>
              <a:t>‹#›</a:t>
            </a:fld>
            <a:endParaRPr lang="en-US"/>
          </a:p>
        </p:txBody>
      </p:sp>
    </p:spTree>
    <p:extLst>
      <p:ext uri="{BB962C8B-B14F-4D97-AF65-F5344CB8AC3E}">
        <p14:creationId xmlns="" xmlns:p14="http://schemas.microsoft.com/office/powerpoint/2010/main" val="39772221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baseline="0" dirty="0" smtClean="0"/>
          </a:p>
          <a:p>
            <a:endParaRPr lang="en-US" dirty="0" smtClean="0"/>
          </a:p>
          <a:p>
            <a:r>
              <a:rPr lang="en-US" dirty="0" smtClean="0"/>
              <a:t>In</a:t>
            </a:r>
            <a:r>
              <a:rPr lang="en-US" baseline="0" dirty="0" smtClean="0"/>
              <a:t> </a:t>
            </a:r>
            <a:r>
              <a:rPr lang="en-US" dirty="0" smtClean="0"/>
              <a:t>the </a:t>
            </a:r>
            <a:r>
              <a:rPr lang="en-US" dirty="0" smtClean="0"/>
              <a:t>classroom, when it comes to the language, you, the teacher, are the expert,</a:t>
            </a:r>
            <a:r>
              <a:rPr lang="en-US" baseline="0" dirty="0" smtClean="0"/>
              <a:t> and your students expect you to be able to speak the language. </a:t>
            </a:r>
          </a:p>
          <a:p>
            <a:r>
              <a:rPr lang="en-US" dirty="0" smtClean="0"/>
              <a:t>Math uses math</a:t>
            </a:r>
            <a:r>
              <a:rPr lang="en-US" baseline="0" dirty="0" smtClean="0"/>
              <a:t> terminology, etc.  </a:t>
            </a:r>
          </a:p>
          <a:p>
            <a:endParaRPr lang="en-US" baseline="0" dirty="0" smtClean="0"/>
          </a:p>
          <a:p>
            <a:endParaRPr lang="en-US" baseline="0" dirty="0" smtClean="0"/>
          </a:p>
          <a:p>
            <a:r>
              <a:rPr lang="en-US" baseline="0" dirty="0" smtClean="0"/>
              <a:t>1 minute</a:t>
            </a:r>
          </a:p>
        </p:txBody>
      </p:sp>
      <p:sp>
        <p:nvSpPr>
          <p:cNvPr id="4" name="Slide Number Placeholder 3"/>
          <p:cNvSpPr>
            <a:spLocks noGrp="1"/>
          </p:cNvSpPr>
          <p:nvPr>
            <p:ph type="sldNum" sz="quarter" idx="10"/>
          </p:nvPr>
        </p:nvSpPr>
        <p:spPr/>
        <p:txBody>
          <a:bodyPr/>
          <a:lstStyle/>
          <a:p>
            <a:fld id="{9698976E-22FE-4F48-BD2B-E26D9C60B966}"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Rustin:</a:t>
            </a:r>
            <a:r>
              <a:rPr lang="en-US" baseline="0" dirty="0" smtClean="0"/>
              <a:t>  Ask teachers to provide some of the challenges that they face in the classroom with getting the students to hear and use only the TL.  Let them provide the examples.  I’ll record their answers on a large sheet of paper to refer back to later.    </a:t>
            </a:r>
          </a:p>
          <a:p>
            <a:endParaRPr lang="en-US" baseline="0" dirty="0" smtClean="0"/>
          </a:p>
          <a:p>
            <a:r>
              <a:rPr lang="en-US" baseline="0" dirty="0" smtClean="0"/>
              <a:t>Here are a few suggestions:</a:t>
            </a:r>
          </a:p>
          <a:p>
            <a:endParaRPr lang="en-US" baseline="0" dirty="0" smtClean="0"/>
          </a:p>
          <a:p>
            <a:r>
              <a:rPr lang="en-US" baseline="0" dirty="0" smtClean="0"/>
              <a:t>Beginners</a:t>
            </a:r>
          </a:p>
          <a:p>
            <a:endParaRPr lang="en-US" baseline="0" dirty="0" smtClean="0"/>
          </a:p>
          <a:p>
            <a:r>
              <a:rPr lang="en-US" baseline="0" dirty="0" smtClean="0"/>
              <a:t>Making yourself understood</a:t>
            </a:r>
          </a:p>
          <a:p>
            <a:r>
              <a:rPr lang="en-US" baseline="0" dirty="0" smtClean="0"/>
              <a:t>Providing learners with enough language to speak-survival expressions</a:t>
            </a:r>
          </a:p>
          <a:p>
            <a:endParaRPr lang="en-US" baseline="0" dirty="0" smtClean="0"/>
          </a:p>
          <a:p>
            <a:r>
              <a:rPr lang="en-US" baseline="0" dirty="0" smtClean="0"/>
              <a:t>Intermediate:</a:t>
            </a:r>
          </a:p>
          <a:p>
            <a:endParaRPr lang="en-US" baseline="0" dirty="0" smtClean="0"/>
          </a:p>
          <a:p>
            <a:r>
              <a:rPr lang="en-US" baseline="0" dirty="0" smtClean="0"/>
              <a:t>Getting students to talk more freely</a:t>
            </a:r>
          </a:p>
          <a:p>
            <a:r>
              <a:rPr lang="en-US" baseline="0" dirty="0" smtClean="0"/>
              <a:t>Making yourself understood when discussing complex ideas</a:t>
            </a:r>
          </a:p>
          <a:p>
            <a:r>
              <a:rPr lang="en-US" baseline="0" dirty="0" smtClean="0"/>
              <a:t>Pushing students to use complex language</a:t>
            </a:r>
          </a:p>
          <a:p>
            <a:endParaRPr lang="en-US" baseline="0" dirty="0" smtClean="0"/>
          </a:p>
          <a:p>
            <a:r>
              <a:rPr lang="en-US" baseline="0" dirty="0" smtClean="0"/>
              <a:t>Advanced:</a:t>
            </a:r>
          </a:p>
          <a:p>
            <a:endParaRPr lang="en-US" baseline="0" dirty="0" smtClean="0"/>
          </a:p>
          <a:p>
            <a:r>
              <a:rPr lang="en-US" baseline="0" dirty="0" smtClean="0"/>
              <a:t>Pushing students to use complex language</a:t>
            </a:r>
          </a:p>
          <a:p>
            <a:endParaRPr lang="en-US" baseline="0" dirty="0" smtClean="0"/>
          </a:p>
          <a:p>
            <a:endParaRPr lang="en-US" baseline="0" dirty="0" smtClean="0"/>
          </a:p>
          <a:p>
            <a:r>
              <a:rPr lang="en-US" dirty="0" smtClean="0"/>
              <a:t>8</a:t>
            </a:r>
            <a:r>
              <a:rPr lang="en-US" baseline="0" dirty="0" smtClean="0"/>
              <a:t> minutes</a:t>
            </a:r>
            <a:endParaRPr lang="en-US" dirty="0" smtClean="0"/>
          </a:p>
        </p:txBody>
      </p:sp>
      <p:sp>
        <p:nvSpPr>
          <p:cNvPr id="4" name="Slide Number Placeholder 3"/>
          <p:cNvSpPr>
            <a:spLocks noGrp="1"/>
          </p:cNvSpPr>
          <p:nvPr>
            <p:ph type="sldNum" sz="quarter" idx="10"/>
          </p:nvPr>
        </p:nvSpPr>
        <p:spPr/>
        <p:txBody>
          <a:bodyPr/>
          <a:lstStyle/>
          <a:p>
            <a:fld id="{9698976E-22FE-4F48-BD2B-E26D9C60B966}"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Sandy</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baseline="0" dirty="0" smtClean="0"/>
          </a:p>
          <a:p>
            <a:endParaRPr lang="en-US" baseline="0" dirty="0" smtClean="0"/>
          </a:p>
          <a:p>
            <a:r>
              <a:rPr lang="en-US" baseline="0" dirty="0" smtClean="0"/>
              <a:t>10 minutes</a:t>
            </a:r>
          </a:p>
        </p:txBody>
      </p:sp>
      <p:sp>
        <p:nvSpPr>
          <p:cNvPr id="4" name="Slide Number Placeholder 3"/>
          <p:cNvSpPr>
            <a:spLocks noGrp="1"/>
          </p:cNvSpPr>
          <p:nvPr>
            <p:ph type="sldNum" sz="quarter" idx="10"/>
          </p:nvPr>
        </p:nvSpPr>
        <p:spPr/>
        <p:txBody>
          <a:bodyPr/>
          <a:lstStyle/>
          <a:p>
            <a:fld id="{9698976E-22FE-4F48-BD2B-E26D9C60B966}"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Sandy:  Make it a game.  Not talking about games,</a:t>
            </a:r>
            <a:r>
              <a:rPr lang="en-US" baseline="0" dirty="0" smtClean="0"/>
              <a:t> per se, such as Jeopardy, fly swatter, that we have used in the past.</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Sandy:</a:t>
            </a:r>
            <a:r>
              <a:rPr lang="en-US" baseline="0" dirty="0" smtClean="0"/>
              <a:t>  </a:t>
            </a:r>
          </a:p>
          <a:p>
            <a:endParaRPr lang="en-US" baseline="0" dirty="0" smtClean="0"/>
          </a:p>
          <a:p>
            <a:r>
              <a:rPr lang="en-US" baseline="0" dirty="0" smtClean="0"/>
              <a:t>Appoint a “secret” police officer for each lesson.</a:t>
            </a:r>
          </a:p>
          <a:p>
            <a:endParaRPr lang="en-US" baseline="0" dirty="0" smtClean="0"/>
          </a:p>
          <a:p>
            <a:r>
              <a:rPr lang="en-US" baseline="0" dirty="0" smtClean="0"/>
              <a:t>At the end of the activity, the police officer reveals, or reads out, any expressions that he or she heard used in English.  </a:t>
            </a:r>
          </a:p>
          <a:p>
            <a:endParaRPr lang="en-US" baseline="0" dirty="0" smtClean="0"/>
          </a:p>
          <a:p>
            <a:r>
              <a:rPr lang="en-US" baseline="0" dirty="0" smtClean="0"/>
              <a:t>These are then stuck onto a “bin” and the person who said them has to find out the TL equivalent and write it on the card or pay a fine.</a:t>
            </a:r>
          </a:p>
          <a:p>
            <a:endParaRPr lang="en-US" baseline="0" dirty="0" smtClean="0"/>
          </a:p>
          <a:p>
            <a:r>
              <a:rPr lang="en-US" baseline="0" dirty="0" smtClean="0"/>
              <a:t>1 minute</a:t>
            </a:r>
            <a:endParaRPr lang="en-US" dirty="0" smtClean="0"/>
          </a:p>
        </p:txBody>
      </p:sp>
      <p:sp>
        <p:nvSpPr>
          <p:cNvPr id="4" name="Slide Number Placeholder 3"/>
          <p:cNvSpPr>
            <a:spLocks noGrp="1"/>
          </p:cNvSpPr>
          <p:nvPr>
            <p:ph type="sldNum" sz="quarter" idx="10"/>
          </p:nvPr>
        </p:nvSpPr>
        <p:spPr/>
        <p:txBody>
          <a:bodyPr/>
          <a:lstStyle/>
          <a:p>
            <a:fld id="{9698976E-22FE-4F48-BD2B-E26D9C60B966}"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What kinds of low</a:t>
            </a:r>
            <a:r>
              <a:rPr lang="en-US" baseline="0" dirty="0" smtClean="0"/>
              <a:t> cost, no food or candy involved rewards could you use?</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Sandy:  No verb charts. No translations. No lesson</a:t>
            </a:r>
            <a:r>
              <a:rPr lang="en-US" baseline="0" dirty="0" smtClean="0"/>
              <a:t> objectives focused only on grammar. It’s easier to stay in the TL when you’re teaching in context.</a:t>
            </a:r>
          </a:p>
          <a:p>
            <a:endParaRPr lang="en-US" baseline="0" dirty="0" smtClean="0"/>
          </a:p>
          <a:p>
            <a:r>
              <a:rPr lang="en-US" baseline="0" dirty="0" smtClean="0"/>
              <a:t>1 minute</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Sandy:  One teacher in the district brings articles</a:t>
            </a:r>
            <a:r>
              <a:rPr lang="en-US" baseline="0" dirty="0" smtClean="0"/>
              <a:t> from online newspapers to class daily and asks students to read and react to the articles.  What kinds of things do you do to teach language using current, authentic materials?</a:t>
            </a:r>
          </a:p>
          <a:p>
            <a:r>
              <a:rPr lang="en-US" baseline="0" dirty="0" smtClean="0"/>
              <a:t> </a:t>
            </a:r>
            <a:endParaRPr lang="en-US" baseline="0" dirty="0" smtClean="0"/>
          </a:p>
        </p:txBody>
      </p:sp>
      <p:sp>
        <p:nvSpPr>
          <p:cNvPr id="4" name="Slide Number Placeholder 3"/>
          <p:cNvSpPr>
            <a:spLocks noGrp="1"/>
          </p:cNvSpPr>
          <p:nvPr>
            <p:ph type="sldNum" sz="quarter" idx="10"/>
          </p:nvPr>
        </p:nvSpPr>
        <p:spPr/>
        <p:txBody>
          <a:bodyPr/>
          <a:lstStyle/>
          <a:p>
            <a:fld id="{9698976E-22FE-4F48-BD2B-E26D9C60B966}"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Set online timer</a:t>
            </a:r>
            <a:r>
              <a:rPr lang="en-US" baseline="0" dirty="0" smtClean="0"/>
              <a:t> linked to page</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Sandy</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What </a:t>
            </a:r>
            <a:r>
              <a:rPr lang="en-US" dirty="0" smtClean="0"/>
              <a:t>kinds of visuals do you use?</a:t>
            </a:r>
          </a:p>
          <a:p>
            <a:r>
              <a:rPr lang="en-US" dirty="0" smtClean="0"/>
              <a:t> </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you say in the TL should be…</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baseline="0" dirty="0" smtClean="0"/>
          </a:p>
          <a:p>
            <a:endParaRPr lang="en-US" baseline="0" dirty="0" smtClean="0"/>
          </a:p>
          <a:p>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9698976E-22FE-4F48-BD2B-E26D9C60B966}"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38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39</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Comprehensible input – learner must be able to understand MOST of what the speaker is saying in order to understand.  Must build up form-meaning connections.  In order for words to make their way into the learner’ mental representation of the language system, they must be linking to some kind of real-world meaning. </a:t>
            </a:r>
          </a:p>
          <a:p>
            <a:endParaRPr lang="en-US" baseline="0" dirty="0" smtClean="0"/>
          </a:p>
          <a:p>
            <a:r>
              <a:rPr lang="en-US" baseline="0" dirty="0" smtClean="0"/>
              <a:t>Meaning-bearing – language must contain some message to which the learner is supposed to attend.  </a:t>
            </a:r>
          </a:p>
          <a:p>
            <a:endParaRPr lang="en-US" baseline="0" dirty="0" smtClean="0"/>
          </a:p>
          <a:p>
            <a:r>
              <a:rPr lang="en-US" baseline="0" dirty="0" smtClean="0"/>
              <a:t>Example:  Imagine you are sitting on a plane in front of two people speaking a language you don’t speak.  As you listen to their conversation, what would you understand?  Let’s say you are a beginning student of the language you hear spoken.  What are you likely to capture of the conversation?  Let’s say that you dropped something on the floor and one of the people sitting behind you calls your attention to it, using the language?  Would you understand that the person is speaking to you and that you need to focus on what they are saying?  What would that person do to help you understand?</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46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48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49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endParaRPr lang="en-US" dirty="0" smtClean="0"/>
          </a:p>
          <a:p>
            <a:r>
              <a:rPr lang="en-US" dirty="0" smtClean="0"/>
              <a:t>Other resources</a:t>
            </a:r>
            <a:r>
              <a:rPr lang="en-US" baseline="0" dirty="0" smtClean="0"/>
              <a:t> will be added to the </a:t>
            </a:r>
            <a:r>
              <a:rPr lang="en-US" baseline="0" dirty="0" err="1" smtClean="0"/>
              <a:t>Weebly</a:t>
            </a:r>
            <a:r>
              <a:rPr lang="en-US" baseline="0" dirty="0" smtClean="0"/>
              <a:t> that provide these links.</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50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Other resources</a:t>
            </a:r>
            <a:r>
              <a:rPr lang="en-US" baseline="0" dirty="0" smtClean="0"/>
              <a:t> will be added to the </a:t>
            </a:r>
            <a:r>
              <a:rPr lang="en-US" baseline="0" dirty="0" err="1" smtClean="0"/>
              <a:t>Weebly</a:t>
            </a:r>
            <a:r>
              <a:rPr lang="en-US" baseline="0" dirty="0" smtClean="0"/>
              <a:t> that provide these links.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baseline="0" dirty="0" smtClean="0"/>
          </a:p>
        </p:txBody>
      </p:sp>
      <p:sp>
        <p:nvSpPr>
          <p:cNvPr id="4" name="Slide Number Placeholder 3"/>
          <p:cNvSpPr>
            <a:spLocks noGrp="1"/>
          </p:cNvSpPr>
          <p:nvPr>
            <p:ph type="sldNum" sz="quarter" idx="10"/>
          </p:nvPr>
        </p:nvSpPr>
        <p:spPr/>
        <p:txBody>
          <a:bodyPr/>
          <a:lstStyle/>
          <a:p>
            <a:fld id="{9698976E-22FE-4F48-BD2B-E26D9C60B966}" type="slidenum">
              <a:rPr lang="en-US" smtClean="0"/>
              <a:pPr/>
              <a:t>52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Sandy:  Ask teachers to talk with a shoulder</a:t>
            </a:r>
            <a:r>
              <a:rPr lang="en-US" baseline="0" dirty="0" smtClean="0"/>
              <a:t> partner about some reasons why we are challenged to achieve this goal.  Explain the concept of the “dirty dozen” quickly.  </a:t>
            </a:r>
          </a:p>
          <a:p>
            <a:r>
              <a:rPr lang="en-US" baseline="0" dirty="0" err="1" smtClean="0"/>
              <a:t>Pepa</a:t>
            </a:r>
            <a:r>
              <a:rPr lang="en-US" baseline="0" dirty="0" smtClean="0"/>
              <a:t>:  explain how she has done dirty dozen.  </a:t>
            </a:r>
          </a:p>
          <a:p>
            <a:endParaRPr lang="en-US" baseline="0" dirty="0" smtClean="0"/>
          </a:p>
          <a:p>
            <a:r>
              <a:rPr lang="en-US" baseline="0" dirty="0" smtClean="0"/>
              <a:t>5 minutes</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Pepa</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698976E-22FE-4F48-BD2B-E26D9C60B966}"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D21D778-B565-4D7E-94D7-64010A445B68}" type="datetimeFigureOut">
              <a:rPr lang="en-US" smtClean="0"/>
              <a:pPr/>
              <a:t>6/13/2013</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6/13/2013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6/13/2013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156ADFC-B38A-EF4F-BB6F-41476F9FC0D4}" type="datetimeFigureOut">
              <a:rPr lang="en-US" smtClean="0">
                <a:solidFill>
                  <a:srgbClr val="8D9AB3"/>
                </a:solidFill>
              </a:rPr>
              <a:pPr/>
              <a:t>6/13/2013</a:t>
            </a:fld>
            <a:endParaRPr lang="en-US">
              <a:solidFill>
                <a:srgbClr val="8D9AB3"/>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8D9AB3"/>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52A1CC0-68BA-7844-8608-84799A298C17}" type="slidenum">
              <a:rPr lang="en-US" smtClean="0">
                <a:solidFill>
                  <a:srgbClr val="8D9AB3"/>
                </a:solidFill>
              </a:rPr>
              <a:pPr/>
              <a:t>‹#›</a:t>
            </a:fld>
            <a:endParaRPr lang="en-US">
              <a:solidFill>
                <a:srgbClr val="8D9AB3"/>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156ADFC-B38A-EF4F-BB6F-41476F9FC0D4}" type="datetimeFigureOut">
              <a:rPr lang="en-US" smtClean="0">
                <a:solidFill>
                  <a:srgbClr val="8D9AB3"/>
                </a:solidFill>
              </a:rPr>
              <a:pPr/>
              <a:t>6/13/2013</a:t>
            </a:fld>
            <a:endParaRPr lang="en-US">
              <a:solidFill>
                <a:srgbClr val="8D9AB3"/>
              </a:solidFill>
            </a:endParaRPr>
          </a:p>
        </p:txBody>
      </p:sp>
      <p:sp>
        <p:nvSpPr>
          <p:cNvPr id="9" name="Slide Number Placeholder 8"/>
          <p:cNvSpPr>
            <a:spLocks noGrp="1"/>
          </p:cNvSpPr>
          <p:nvPr>
            <p:ph type="sldNum" sz="quarter" idx="15"/>
          </p:nvPr>
        </p:nvSpPr>
        <p:spPr/>
        <p:txBody>
          <a:bodyPr rtlCol="0"/>
          <a:lstStyle/>
          <a:p>
            <a:fld id="{452A1CC0-68BA-7844-8608-84799A298C17}" type="slidenum">
              <a:rPr lang="en-US" smtClean="0">
                <a:solidFill>
                  <a:srgbClr val="8D9AB3"/>
                </a:solidFill>
              </a:rPr>
              <a:pPr/>
              <a:t>‹#›</a:t>
            </a:fld>
            <a:endParaRPr lang="en-US">
              <a:solidFill>
                <a:srgbClr val="8D9AB3"/>
              </a:solidFill>
            </a:endParaRPr>
          </a:p>
        </p:txBody>
      </p:sp>
      <p:sp>
        <p:nvSpPr>
          <p:cNvPr id="10" name="Footer Placeholder 9"/>
          <p:cNvSpPr>
            <a:spLocks noGrp="1"/>
          </p:cNvSpPr>
          <p:nvPr>
            <p:ph type="ftr" sz="quarter" idx="16"/>
          </p:nvPr>
        </p:nvSpPr>
        <p:spPr/>
        <p:txBody>
          <a:bodyPr rtlCol="0"/>
          <a:lstStyle/>
          <a:p>
            <a:endParaRPr lang="en-US">
              <a:solidFill>
                <a:srgbClr val="8D9AB3"/>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6/13/2013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156ADFC-B38A-EF4F-BB6F-41476F9FC0D4}" type="datetimeFigureOut">
              <a:rPr lang="en-US" smtClean="0">
                <a:solidFill>
                  <a:srgbClr val="8D9AB3"/>
                </a:solidFill>
              </a:rPr>
              <a:pPr/>
              <a:t>6/13/2013</a:t>
            </a:fld>
            <a:endParaRPr lang="en-US">
              <a:solidFill>
                <a:srgbClr val="8D9AB3"/>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8D9AB3"/>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52A1CC0-68BA-7844-8608-84799A298C17}" type="slidenum">
              <a:rPr lang="en-US" smtClean="0">
                <a:solidFill>
                  <a:srgbClr val="8D9AB3"/>
                </a:solidFill>
              </a:rPr>
              <a:pPr/>
              <a:t>‹#›</a:t>
            </a:fld>
            <a:endParaRPr lang="en-US">
              <a:solidFill>
                <a:srgbClr val="8D9AB3"/>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156ADFC-B38A-EF4F-BB6F-41476F9FC0D4}" type="datetimeFigureOut">
              <a:rPr lang="en-US" smtClean="0">
                <a:solidFill>
                  <a:srgbClr val="8D9AB3"/>
                </a:solidFill>
              </a:rPr>
              <a:pPr/>
              <a:t>6/13/2013</a:t>
            </a:fld>
            <a:endParaRPr lang="en-US">
              <a:solidFill>
                <a:srgbClr val="8D9AB3"/>
              </a:solidFill>
            </a:endParaRPr>
          </a:p>
        </p:txBody>
      </p:sp>
      <p:sp>
        <p:nvSpPr>
          <p:cNvPr id="6" name="Footer Placeholder 5"/>
          <p:cNvSpPr>
            <a:spLocks noGrp="1"/>
          </p:cNvSpPr>
          <p:nvPr>
            <p:ph type="ftr" sz="quarter" idx="11"/>
          </p:nvPr>
        </p:nvSpPr>
        <p:spPr/>
        <p:txBody>
          <a:bodyPr/>
          <a:lstStyle/>
          <a:p>
            <a:endParaRPr lang="en-US">
              <a:solidFill>
                <a:srgbClr val="8D9AB3"/>
              </a:solidFill>
            </a:endParaRPr>
          </a:p>
        </p:txBody>
      </p:sp>
      <p:sp>
        <p:nvSpPr>
          <p:cNvPr id="7" name="Slide Number Placeholder 6"/>
          <p:cNvSpPr>
            <a:spLocks noGrp="1"/>
          </p:cNvSpPr>
          <p:nvPr>
            <p:ph type="sldNum" sz="quarter" idx="12"/>
          </p:nvPr>
        </p:nvSpPr>
        <p:spPr/>
        <p:txBody>
          <a:bodyPr/>
          <a:lstStyle/>
          <a:p>
            <a:fld id="{452A1CC0-68BA-7844-8608-84799A298C17}" type="slidenum">
              <a:rPr lang="en-US" smtClean="0">
                <a:solidFill>
                  <a:srgbClr val="8D9AB3"/>
                </a:solidFill>
              </a:rPr>
              <a:pPr/>
              <a:t>‹#›</a:t>
            </a:fld>
            <a:endParaRPr lang="en-US">
              <a:solidFill>
                <a:srgbClr val="8D9AB3"/>
              </a:solidFill>
            </a:endParaRP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156ADFC-B38A-EF4F-BB6F-41476F9FC0D4}" type="datetimeFigureOut">
              <a:rPr lang="en-US" smtClean="0">
                <a:solidFill>
                  <a:srgbClr val="8D9AB3"/>
                </a:solidFill>
              </a:rPr>
              <a:pPr/>
              <a:t>6/13/2013</a:t>
            </a:fld>
            <a:endParaRPr lang="en-US">
              <a:solidFill>
                <a:srgbClr val="8D9AB3"/>
              </a:solidFill>
            </a:endParaRPr>
          </a:p>
        </p:txBody>
      </p:sp>
      <p:sp>
        <p:nvSpPr>
          <p:cNvPr id="8" name="Footer Placeholder 7"/>
          <p:cNvSpPr>
            <a:spLocks noGrp="1"/>
          </p:cNvSpPr>
          <p:nvPr>
            <p:ph type="ftr" sz="quarter" idx="11"/>
          </p:nvPr>
        </p:nvSpPr>
        <p:spPr/>
        <p:txBody>
          <a:bodyPr/>
          <a:lstStyle/>
          <a:p>
            <a:endParaRPr lang="en-US">
              <a:solidFill>
                <a:srgbClr val="8D9AB3"/>
              </a:solidFill>
            </a:endParaRPr>
          </a:p>
        </p:txBody>
      </p:sp>
      <p:sp>
        <p:nvSpPr>
          <p:cNvPr id="9" name="Slide Number Placeholder 8"/>
          <p:cNvSpPr>
            <a:spLocks noGrp="1"/>
          </p:cNvSpPr>
          <p:nvPr>
            <p:ph type="sldNum" sz="quarter" idx="12"/>
          </p:nvPr>
        </p:nvSpPr>
        <p:spPr/>
        <p:txBody>
          <a:bodyPr/>
          <a:lstStyle/>
          <a:p>
            <a:fld id="{452A1CC0-68BA-7844-8608-84799A298C17}" type="slidenum">
              <a:rPr lang="en-US" smtClean="0">
                <a:solidFill>
                  <a:srgbClr val="8D9AB3"/>
                </a:solidFill>
              </a:rPr>
              <a:pPr/>
              <a:t>‹#›</a:t>
            </a:fld>
            <a:endParaRPr lang="en-US">
              <a:solidFill>
                <a:srgbClr val="8D9AB3"/>
              </a:solidFill>
            </a:endParaRP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156ADFC-B38A-EF4F-BB6F-41476F9FC0D4}" type="datetimeFigureOut">
              <a:rPr lang="en-US" smtClean="0">
                <a:solidFill>
                  <a:srgbClr val="8D9AB3"/>
                </a:solidFill>
              </a:rPr>
              <a:pPr/>
              <a:t>6/13/2013</a:t>
            </a:fld>
            <a:endParaRPr lang="en-US">
              <a:solidFill>
                <a:srgbClr val="8D9AB3"/>
              </a:solidFill>
            </a:endParaRPr>
          </a:p>
        </p:txBody>
      </p:sp>
      <p:sp>
        <p:nvSpPr>
          <p:cNvPr id="7" name="Slide Number Placeholder 6"/>
          <p:cNvSpPr>
            <a:spLocks noGrp="1"/>
          </p:cNvSpPr>
          <p:nvPr>
            <p:ph type="sldNum" sz="quarter" idx="11"/>
          </p:nvPr>
        </p:nvSpPr>
        <p:spPr/>
        <p:txBody>
          <a:bodyPr rtlCol="0"/>
          <a:lstStyle/>
          <a:p>
            <a:fld id="{452A1CC0-68BA-7844-8608-84799A298C17}" type="slidenum">
              <a:rPr lang="en-US" smtClean="0">
                <a:solidFill>
                  <a:srgbClr val="8D9AB3"/>
                </a:solidFill>
              </a:rPr>
              <a:pPr/>
              <a:t>‹#›</a:t>
            </a:fld>
            <a:endParaRPr lang="en-US">
              <a:solidFill>
                <a:srgbClr val="8D9AB3"/>
              </a:solidFill>
            </a:endParaRPr>
          </a:p>
        </p:txBody>
      </p:sp>
      <p:sp>
        <p:nvSpPr>
          <p:cNvPr id="8" name="Footer Placeholder 7"/>
          <p:cNvSpPr>
            <a:spLocks noGrp="1"/>
          </p:cNvSpPr>
          <p:nvPr>
            <p:ph type="ftr" sz="quarter" idx="12"/>
          </p:nvPr>
        </p:nvSpPr>
        <p:spPr/>
        <p:txBody>
          <a:bodyPr rtlCol="0"/>
          <a:lstStyle/>
          <a:p>
            <a:endParaRPr lang="en-US">
              <a:solidFill>
                <a:srgbClr val="8D9AB3"/>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56ADFC-B38A-EF4F-BB6F-41476F9FC0D4}" type="datetimeFigureOut">
              <a:rPr lang="en-US" smtClean="0">
                <a:solidFill>
                  <a:srgbClr val="8D9AB3"/>
                </a:solidFill>
              </a:rPr>
              <a:pPr/>
              <a:t>6/13/2013</a:t>
            </a:fld>
            <a:endParaRPr lang="en-US">
              <a:solidFill>
                <a:srgbClr val="8D9AB3"/>
              </a:solidFill>
            </a:endParaRPr>
          </a:p>
        </p:txBody>
      </p:sp>
      <p:sp>
        <p:nvSpPr>
          <p:cNvPr id="3" name="Footer Placeholder 2"/>
          <p:cNvSpPr>
            <a:spLocks noGrp="1"/>
          </p:cNvSpPr>
          <p:nvPr>
            <p:ph type="ftr" sz="quarter" idx="11"/>
          </p:nvPr>
        </p:nvSpPr>
        <p:spPr/>
        <p:txBody>
          <a:bodyPr/>
          <a:lstStyle/>
          <a:p>
            <a:endParaRPr lang="en-US">
              <a:solidFill>
                <a:srgbClr val="8D9AB3"/>
              </a:solidFill>
            </a:endParaRPr>
          </a:p>
        </p:txBody>
      </p:sp>
      <p:sp>
        <p:nvSpPr>
          <p:cNvPr id="4" name="Slide Number Placeholder 3"/>
          <p:cNvSpPr>
            <a:spLocks noGrp="1"/>
          </p:cNvSpPr>
          <p:nvPr>
            <p:ph type="sldNum" sz="quarter" idx="12"/>
          </p:nvPr>
        </p:nvSpPr>
        <p:spPr/>
        <p:txBody>
          <a:bodyPr/>
          <a:lstStyle/>
          <a:p>
            <a:fld id="{452A1CC0-68BA-7844-8608-84799A298C17}" type="slidenum">
              <a:rPr lang="en-US" smtClean="0">
                <a:solidFill>
                  <a:srgbClr val="8D9AB3"/>
                </a:solidFill>
              </a:rPr>
              <a:pPr/>
              <a:t>‹#›</a:t>
            </a:fld>
            <a:endParaRPr lang="en-US">
              <a:solidFill>
                <a:srgbClr val="8D9AB3"/>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156ADFC-B38A-EF4F-BB6F-41476F9FC0D4}" type="datetimeFigureOut">
              <a:rPr lang="en-US" smtClean="0">
                <a:solidFill>
                  <a:srgbClr val="8D9AB3"/>
                </a:solidFill>
              </a:rPr>
              <a:pPr/>
              <a:t>6/13/2013</a:t>
            </a:fld>
            <a:endParaRPr lang="en-US">
              <a:solidFill>
                <a:srgbClr val="8D9AB3"/>
              </a:solidFill>
            </a:endParaRPr>
          </a:p>
        </p:txBody>
      </p:sp>
      <p:sp>
        <p:nvSpPr>
          <p:cNvPr id="22" name="Slide Number Placeholder 21"/>
          <p:cNvSpPr>
            <a:spLocks noGrp="1"/>
          </p:cNvSpPr>
          <p:nvPr>
            <p:ph type="sldNum" sz="quarter" idx="15"/>
          </p:nvPr>
        </p:nvSpPr>
        <p:spPr/>
        <p:txBody>
          <a:bodyPr rtlCol="0"/>
          <a:lstStyle/>
          <a:p>
            <a:fld id="{452A1CC0-68BA-7844-8608-84799A298C17}" type="slidenum">
              <a:rPr lang="en-US" smtClean="0">
                <a:solidFill>
                  <a:srgbClr val="8D9AB3"/>
                </a:solidFill>
              </a:rPr>
              <a:pPr/>
              <a:t>‹#›</a:t>
            </a:fld>
            <a:endParaRPr lang="en-US">
              <a:solidFill>
                <a:srgbClr val="8D9AB3"/>
              </a:solidFill>
            </a:endParaRPr>
          </a:p>
        </p:txBody>
      </p:sp>
      <p:sp>
        <p:nvSpPr>
          <p:cNvPr id="23" name="Footer Placeholder 22"/>
          <p:cNvSpPr>
            <a:spLocks noGrp="1"/>
          </p:cNvSpPr>
          <p:nvPr>
            <p:ph type="ftr" sz="quarter" idx="16"/>
          </p:nvPr>
        </p:nvSpPr>
        <p:spPr/>
        <p:txBody>
          <a:bodyPr rtlCol="0"/>
          <a:lstStyle/>
          <a:p>
            <a:endParaRPr lang="en-US">
              <a:solidFill>
                <a:srgbClr val="8D9AB3"/>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156ADFC-B38A-EF4F-BB6F-41476F9FC0D4}" type="datetimeFigureOut">
              <a:rPr lang="en-US" smtClean="0">
                <a:solidFill>
                  <a:srgbClr val="8D9AB3"/>
                </a:solidFill>
              </a:rPr>
              <a:pPr/>
              <a:t>6/13/2013</a:t>
            </a:fld>
            <a:endParaRPr lang="en-US">
              <a:solidFill>
                <a:srgbClr val="8D9AB3"/>
              </a:solidFill>
            </a:endParaRPr>
          </a:p>
        </p:txBody>
      </p:sp>
      <p:sp>
        <p:nvSpPr>
          <p:cNvPr id="18" name="Slide Number Placeholder 17"/>
          <p:cNvSpPr>
            <a:spLocks noGrp="1"/>
          </p:cNvSpPr>
          <p:nvPr>
            <p:ph type="sldNum" sz="quarter" idx="11"/>
          </p:nvPr>
        </p:nvSpPr>
        <p:spPr/>
        <p:txBody>
          <a:bodyPr rtlCol="0"/>
          <a:lstStyle/>
          <a:p>
            <a:fld id="{452A1CC0-68BA-7844-8608-84799A298C17}" type="slidenum">
              <a:rPr lang="en-US" smtClean="0">
                <a:solidFill>
                  <a:srgbClr val="8D9AB3"/>
                </a:solidFill>
              </a:rPr>
              <a:pPr/>
              <a:t>‹#›</a:t>
            </a:fld>
            <a:endParaRPr lang="en-US">
              <a:solidFill>
                <a:srgbClr val="8D9AB3"/>
              </a:solidFill>
            </a:endParaRPr>
          </a:p>
        </p:txBody>
      </p:sp>
      <p:sp>
        <p:nvSpPr>
          <p:cNvPr id="21" name="Footer Placeholder 20"/>
          <p:cNvSpPr>
            <a:spLocks noGrp="1"/>
          </p:cNvSpPr>
          <p:nvPr>
            <p:ph type="ftr" sz="quarter" idx="12"/>
          </p:nvPr>
        </p:nvSpPr>
        <p:spPr/>
        <p:txBody>
          <a:bodyPr rtlCol="0"/>
          <a:lstStyle/>
          <a:p>
            <a:endParaRPr lang="en-US">
              <a:solidFill>
                <a:srgbClr val="8D9AB3"/>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56ADFC-B38A-EF4F-BB6F-41476F9FC0D4}" type="datetimeFigureOut">
              <a:rPr lang="en-US" smtClean="0">
                <a:solidFill>
                  <a:srgbClr val="8D9AB3"/>
                </a:solidFill>
              </a:rPr>
              <a:pPr/>
              <a:t>6/13/2013</a:t>
            </a:fld>
            <a:endParaRPr lang="en-US">
              <a:solidFill>
                <a:srgbClr val="8D9AB3"/>
              </a:solidFill>
            </a:endParaRPr>
          </a:p>
        </p:txBody>
      </p:sp>
      <p:sp>
        <p:nvSpPr>
          <p:cNvPr id="5" name="Footer Placeholder 4"/>
          <p:cNvSpPr>
            <a:spLocks noGrp="1"/>
          </p:cNvSpPr>
          <p:nvPr>
            <p:ph type="ftr" sz="quarter" idx="11"/>
          </p:nvPr>
        </p:nvSpPr>
        <p:spPr/>
        <p:txBody>
          <a:bodyPr/>
          <a:lstStyle/>
          <a:p>
            <a:endParaRPr lang="en-US">
              <a:solidFill>
                <a:srgbClr val="8D9AB3"/>
              </a:solidFill>
            </a:endParaRPr>
          </a:p>
        </p:txBody>
      </p:sp>
      <p:sp>
        <p:nvSpPr>
          <p:cNvPr id="6" name="Slide Number Placeholder 5"/>
          <p:cNvSpPr>
            <a:spLocks noGrp="1"/>
          </p:cNvSpPr>
          <p:nvPr>
            <p:ph type="sldNum" sz="quarter" idx="12"/>
          </p:nvPr>
        </p:nvSpPr>
        <p:spPr/>
        <p:txBody>
          <a:bodyPr/>
          <a:lstStyle/>
          <a:p>
            <a:fld id="{452A1CC0-68BA-7844-8608-84799A298C17}" type="slidenum">
              <a:rPr lang="en-US" smtClean="0">
                <a:solidFill>
                  <a:srgbClr val="8D9AB3"/>
                </a:solidFill>
              </a:rPr>
              <a:pPr/>
              <a:t>‹#›</a:t>
            </a:fld>
            <a:endParaRPr lang="en-US">
              <a:solidFill>
                <a:srgbClr val="8D9AB3"/>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56ADFC-B38A-EF4F-BB6F-41476F9FC0D4}" type="datetimeFigureOut">
              <a:rPr lang="en-US" smtClean="0">
                <a:solidFill>
                  <a:srgbClr val="8D9AB3"/>
                </a:solidFill>
              </a:rPr>
              <a:pPr/>
              <a:t>6/13/2013</a:t>
            </a:fld>
            <a:endParaRPr lang="en-US">
              <a:solidFill>
                <a:srgbClr val="8D9AB3"/>
              </a:solidFill>
            </a:endParaRPr>
          </a:p>
        </p:txBody>
      </p:sp>
      <p:sp>
        <p:nvSpPr>
          <p:cNvPr id="5" name="Footer Placeholder 4"/>
          <p:cNvSpPr>
            <a:spLocks noGrp="1"/>
          </p:cNvSpPr>
          <p:nvPr>
            <p:ph type="ftr" sz="quarter" idx="11"/>
          </p:nvPr>
        </p:nvSpPr>
        <p:spPr/>
        <p:txBody>
          <a:bodyPr/>
          <a:lstStyle/>
          <a:p>
            <a:endParaRPr lang="en-US">
              <a:solidFill>
                <a:srgbClr val="8D9AB3"/>
              </a:solidFill>
            </a:endParaRPr>
          </a:p>
        </p:txBody>
      </p:sp>
      <p:sp>
        <p:nvSpPr>
          <p:cNvPr id="6" name="Slide Number Placeholder 5"/>
          <p:cNvSpPr>
            <a:spLocks noGrp="1"/>
          </p:cNvSpPr>
          <p:nvPr>
            <p:ph type="sldNum" sz="quarter" idx="12"/>
          </p:nvPr>
        </p:nvSpPr>
        <p:spPr/>
        <p:txBody>
          <a:bodyPr/>
          <a:lstStyle/>
          <a:p>
            <a:fld id="{452A1CC0-68BA-7844-8608-84799A298C17}" type="slidenum">
              <a:rPr lang="en-US" smtClean="0">
                <a:solidFill>
                  <a:srgbClr val="8D9AB3"/>
                </a:solidFill>
              </a:rPr>
              <a:pPr/>
              <a:t>‹#›</a:t>
            </a:fld>
            <a:endParaRPr lang="en-US">
              <a:solidFill>
                <a:srgbClr val="8D9AB3"/>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6/13/2013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D21D778-B565-4D7E-94D7-64010A445B68}" type="datetimeFigureOut">
              <a:rPr lang="en-US" smtClean="0"/>
              <a:pPr/>
              <a:t>6/13/2013</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D21D778-B565-4D7E-94D7-64010A445B68}" type="datetimeFigureOut">
              <a:rPr lang="en-US" smtClean="0"/>
              <a:pPr/>
              <a:t>6/13/2013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21D778-B565-4D7E-94D7-64010A445B68}" type="datetimeFigureOut">
              <a:rPr lang="en-US" smtClean="0"/>
              <a:pPr/>
              <a:t>6/13/2013</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D21D778-B565-4D7E-94D7-64010A445B68}" type="datetimeFigureOut">
              <a:rPr lang="en-US" smtClean="0"/>
              <a:pPr/>
              <a:t>6/13/2013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D21D778-B565-4D7E-94D7-64010A445B68}" type="datetimeFigureOut">
              <a:rPr lang="en-US" smtClean="0"/>
              <a:pPr/>
              <a:t>6/13/2013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D21D778-B565-4D7E-94D7-64010A445B68}" type="datetimeFigureOut">
              <a:rPr lang="en-US" smtClean="0"/>
              <a:pPr/>
              <a:t>6/13/2013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6/13/2013</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9" r:id="rId15"/>
    <p:sldLayoutId id="2147483720" r:id="rId16"/>
    <p:sldLayoutId id="2147483721" r:id="rId17"/>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9D21D778-B565-4D7E-94D7-64010A445B68}" type="datetimeFigureOut">
              <a:rPr lang="en-US" smtClean="0"/>
              <a:pPr algn="r" eaLnBrk="1" latinLnBrk="0" hangingPunct="1"/>
              <a:t>6/13/2013</a:t>
            </a:fld>
            <a:endParaRPr lang="en-US" sz="1400" dirty="0">
              <a:solidFill>
                <a:srgbClr val="FFFFFF"/>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rgbClr val="FFFFFF"/>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http://www.online-stopwatch.com/" TargetMode="External"/><Relationship Id="rId2" Type="http://schemas.openxmlformats.org/officeDocument/2006/relationships/notesSlide" Target="../notesSlides/notesSlide21.xml"/><Relationship Id="rId1" Type="http://schemas.openxmlformats.org/officeDocument/2006/relationships/slideLayout" Target="../slideLayouts/slideLayout19.xml"/><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hyperlink" Target="http://youtu.be/9y7cfoDLnpU" TargetMode="External"/><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19.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9.xml"/><Relationship Id="rId5" Type="http://schemas.openxmlformats.org/officeDocument/2006/relationships/image" Target="../media/image37.jpeg"/><Relationship Id="rId4" Type="http://schemas.openxmlformats.org/officeDocument/2006/relationships/image" Target="../media/image36.jpeg"/></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44.xml"/><Relationship Id="rId1" Type="http://schemas.openxmlformats.org/officeDocument/2006/relationships/slideLayout" Target="../slideLayouts/slideLayout21.xml"/><Relationship Id="rId6" Type="http://schemas.openxmlformats.org/officeDocument/2006/relationships/image" Target="../media/image42.png"/><Relationship Id="rId5" Type="http://schemas.openxmlformats.org/officeDocument/2006/relationships/image" Target="../media/image41.wmf"/><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www.actfl.org/i4a/pages/index.cfm?pageid=4368#targetlang"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lumMod val="75000"/>
                  </a:schemeClr>
                </a:solidFill>
              </a:rPr>
              <a:t>WLAN0802 </a:t>
            </a:r>
            <a:br>
              <a:rPr lang="en-US" dirty="0" smtClean="0">
                <a:solidFill>
                  <a:schemeClr val="accent1">
                    <a:lumMod val="75000"/>
                  </a:schemeClr>
                </a:solidFill>
              </a:rPr>
            </a:br>
            <a:r>
              <a:rPr lang="en-US" dirty="0" smtClean="0">
                <a:solidFill>
                  <a:schemeClr val="accent1">
                    <a:lumMod val="75000"/>
                  </a:schemeClr>
                </a:solidFill>
              </a:rPr>
              <a:t>Hitting the Target Language at All Levels</a:t>
            </a:r>
            <a:br>
              <a:rPr lang="en-US" dirty="0" smtClean="0">
                <a:solidFill>
                  <a:schemeClr val="accent1">
                    <a:lumMod val="75000"/>
                  </a:schemeClr>
                </a:solidFill>
              </a:rPr>
            </a:br>
            <a:endParaRPr lang="en-US" dirty="0">
              <a:solidFill>
                <a:schemeClr val="accent1">
                  <a:lumMod val="75000"/>
                </a:schemeClr>
              </a:solidFill>
            </a:endParaRPr>
          </a:p>
        </p:txBody>
      </p:sp>
      <p:sp>
        <p:nvSpPr>
          <p:cNvPr id="5" name="Text Placeholder 4"/>
          <p:cNvSpPr>
            <a:spLocks noGrp="1"/>
          </p:cNvSpPr>
          <p:nvPr>
            <p:ph type="body" idx="1"/>
          </p:nvPr>
        </p:nvSpPr>
        <p:spPr/>
        <p:txBody>
          <a:bodyPr/>
          <a:lstStyle/>
          <a:p>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2" name="Title 1"/>
          <p:cNvSpPr>
            <a:spLocks noGrp="1"/>
          </p:cNvSpPr>
          <p:nvPr>
            <p:ph type="title"/>
          </p:nvPr>
        </p:nvSpPr>
        <p:spPr/>
        <p:txBody>
          <a:bodyPr/>
          <a:lstStyle/>
          <a:p>
            <a:r>
              <a:rPr lang="en-US" dirty="0" smtClean="0"/>
              <a:t>My “10” Strategies</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#1</a:t>
            </a:r>
            <a:endParaRPr lang="en-US" sz="4800" dirty="0"/>
          </a:p>
        </p:txBody>
      </p:sp>
      <p:sp>
        <p:nvSpPr>
          <p:cNvPr id="3" name="Content Placeholder 2"/>
          <p:cNvSpPr>
            <a:spLocks noGrp="1"/>
          </p:cNvSpPr>
          <p:nvPr>
            <p:ph sz="quarter" idx="1"/>
          </p:nvPr>
        </p:nvSpPr>
        <p:spPr/>
        <p:txBody>
          <a:bodyPr>
            <a:normAutofit/>
          </a:bodyPr>
          <a:lstStyle/>
          <a:p>
            <a:pPr algn="ctr">
              <a:buNone/>
            </a:pPr>
            <a:r>
              <a:rPr lang="en-US" sz="6000" dirty="0" smtClean="0"/>
              <a:t>Believe it!</a:t>
            </a:r>
          </a:p>
          <a:p>
            <a:pPr algn="ctr">
              <a:buNone/>
            </a:pPr>
            <a:r>
              <a:rPr lang="en-US" sz="4000" dirty="0" smtClean="0"/>
              <a:t>…and believe that they can!</a:t>
            </a:r>
            <a:endParaRPr lang="en-US" sz="4000" dirty="0"/>
          </a:p>
        </p:txBody>
      </p:sp>
      <p:sp>
        <p:nvSpPr>
          <p:cNvPr id="4" name="TextBox 3"/>
          <p:cNvSpPr txBox="1"/>
          <p:nvPr/>
        </p:nvSpPr>
        <p:spPr>
          <a:xfrm>
            <a:off x="1981201" y="3560618"/>
            <a:ext cx="4496744" cy="369332"/>
          </a:xfrm>
          <a:prstGeom prst="rect">
            <a:avLst/>
          </a:prstGeom>
          <a:noFill/>
        </p:spPr>
        <p:txBody>
          <a:bodyPr wrap="none" rtlCol="0">
            <a:spAutoFit/>
          </a:bodyPr>
          <a:lstStyle/>
          <a:p>
            <a:r>
              <a:rPr lang="en-US" dirty="0" smtClean="0"/>
              <a:t>At level 4, at level 3, at level 2, at level 1…..</a:t>
            </a:r>
            <a:endParaRPr lang="en-US" dirty="0"/>
          </a:p>
        </p:txBody>
      </p:sp>
      <p:pic>
        <p:nvPicPr>
          <p:cNvPr id="5" name="Picture 2" descr="https://encrypted-tbn0.gstatic.com/images?q=tbn:ANd9GcRlJTksKcYD-42dEmZ43QE9cuoAS0vqn7XUB4DsMRaPWnb9oR25"/>
          <p:cNvPicPr>
            <a:picLocks noChangeAspect="1" noChangeArrowheads="1"/>
          </p:cNvPicPr>
          <p:nvPr/>
        </p:nvPicPr>
        <p:blipFill>
          <a:blip r:embed="rId3"/>
          <a:srcRect/>
          <a:stretch>
            <a:fillRect/>
          </a:stretch>
        </p:blipFill>
        <p:spPr bwMode="auto">
          <a:xfrm>
            <a:off x="2957657" y="4683251"/>
            <a:ext cx="2552700" cy="1790701"/>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Goals</a:t>
            </a:r>
            <a:endParaRPr lang="en-US" dirty="0"/>
          </a:p>
        </p:txBody>
      </p:sp>
      <p:sp>
        <p:nvSpPr>
          <p:cNvPr id="3" name="Content Placeholder 2"/>
          <p:cNvSpPr>
            <a:spLocks noGrp="1"/>
          </p:cNvSpPr>
          <p:nvPr>
            <p:ph sz="quarter" idx="1"/>
          </p:nvPr>
        </p:nvSpPr>
        <p:spPr/>
        <p:txBody>
          <a:bodyPr/>
          <a:lstStyle/>
          <a:p>
            <a:r>
              <a:rPr lang="en-US" dirty="0" smtClean="0"/>
              <a:t>Help students set goals.</a:t>
            </a:r>
          </a:p>
          <a:p>
            <a:endParaRPr lang="en-US" dirty="0" smtClean="0"/>
          </a:p>
          <a:p>
            <a:r>
              <a:rPr lang="en-US" dirty="0" smtClean="0"/>
              <a:t>Stick to the goals.</a:t>
            </a:r>
          </a:p>
          <a:p>
            <a:pPr>
              <a:buNone/>
            </a:pPr>
            <a:endParaRPr lang="en-US" dirty="0" smtClean="0"/>
          </a:p>
          <a:p>
            <a:r>
              <a:rPr lang="en-US" dirty="0" smtClean="0"/>
              <a:t>Don’t give up!</a:t>
            </a:r>
          </a:p>
          <a:p>
            <a:endParaRPr lang="en-US" dirty="0" smtClean="0"/>
          </a:p>
        </p:txBody>
      </p:sp>
      <p:sp>
        <p:nvSpPr>
          <p:cNvPr id="4" name="Rectangle 3"/>
          <p:cNvSpPr/>
          <p:nvPr/>
        </p:nvSpPr>
        <p:spPr>
          <a:xfrm>
            <a:off x="2286000" y="2136339"/>
            <a:ext cx="4572000" cy="646331"/>
          </a:xfrm>
          <a:prstGeom prst="rect">
            <a:avLst/>
          </a:prstGeom>
        </p:spPr>
        <p:txBody>
          <a:bodyPr>
            <a:spAutoFit/>
          </a:bodyPr>
          <a:lstStyle/>
          <a:p>
            <a:pPr>
              <a:buNone/>
            </a:pPr>
            <a:r>
              <a:rPr lang="en-US" dirty="0" smtClean="0"/>
              <a:t> </a:t>
            </a:r>
          </a:p>
          <a:p>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56309"/>
            <a:ext cx="7467600" cy="1143000"/>
          </a:xfrm>
        </p:spPr>
        <p:txBody>
          <a:bodyPr/>
          <a:lstStyle/>
          <a:p>
            <a:pPr algn="ctr" eaLnBrk="1" hangingPunct="1"/>
            <a:r>
              <a:rPr lang="en-US" b="1" dirty="0" smtClean="0"/>
              <a:t>Challenges </a:t>
            </a:r>
          </a:p>
        </p:txBody>
      </p:sp>
      <p:sp>
        <p:nvSpPr>
          <p:cNvPr id="12291" name="Rectangle 3"/>
          <p:cNvSpPr>
            <a:spLocks noGrp="1" noChangeArrowheads="1"/>
          </p:cNvSpPr>
          <p:nvPr>
            <p:ph sz="quarter" idx="1"/>
          </p:nvPr>
        </p:nvSpPr>
        <p:spPr>
          <a:xfrm>
            <a:off x="0" y="1171575"/>
            <a:ext cx="9144000" cy="6089073"/>
          </a:xfrm>
        </p:spPr>
        <p:txBody>
          <a:bodyPr>
            <a:normAutofit/>
          </a:bodyPr>
          <a:lstStyle/>
          <a:p>
            <a:pPr eaLnBrk="1" hangingPunct="1">
              <a:lnSpc>
                <a:spcPct val="80000"/>
              </a:lnSpc>
            </a:pPr>
            <a:r>
              <a:rPr lang="en-US" dirty="0" smtClean="0"/>
              <a:t>Different difficulties for different levels</a:t>
            </a:r>
          </a:p>
          <a:p>
            <a:pPr eaLnBrk="1" hangingPunct="1">
              <a:lnSpc>
                <a:spcPct val="80000"/>
              </a:lnSpc>
            </a:pPr>
            <a:endParaRPr lang="en-US" dirty="0" smtClean="0"/>
          </a:p>
          <a:p>
            <a:pPr lvl="1" eaLnBrk="1" hangingPunct="1">
              <a:lnSpc>
                <a:spcPct val="80000"/>
              </a:lnSpc>
            </a:pPr>
            <a:r>
              <a:rPr lang="en-US" sz="2000" b="1" dirty="0" smtClean="0"/>
              <a:t>Novice:  Levels 1 and 2</a:t>
            </a:r>
          </a:p>
          <a:p>
            <a:pPr lvl="1" eaLnBrk="1" hangingPunct="1">
              <a:lnSpc>
                <a:spcPct val="80000"/>
              </a:lnSpc>
              <a:buNone/>
            </a:pPr>
            <a:endParaRPr lang="en-US" sz="2000" dirty="0" smtClean="0"/>
          </a:p>
          <a:p>
            <a:pPr lvl="2" eaLnBrk="1" hangingPunct="1">
              <a:lnSpc>
                <a:spcPct val="80000"/>
              </a:lnSpc>
              <a:buNone/>
            </a:pPr>
            <a:endParaRPr lang="en-US" sz="2000" dirty="0" smtClean="0"/>
          </a:p>
          <a:p>
            <a:pPr lvl="1" eaLnBrk="1" hangingPunct="1">
              <a:lnSpc>
                <a:spcPct val="80000"/>
              </a:lnSpc>
            </a:pPr>
            <a:r>
              <a:rPr lang="en-US" sz="2000" b="1" dirty="0" smtClean="0"/>
              <a:t>Intermediate:  Levels 3 and 4</a:t>
            </a:r>
          </a:p>
          <a:p>
            <a:pPr lvl="1" eaLnBrk="1" hangingPunct="1">
              <a:lnSpc>
                <a:spcPct val="80000"/>
              </a:lnSpc>
            </a:pPr>
            <a:endParaRPr lang="en-US" sz="2000" dirty="0" smtClean="0"/>
          </a:p>
          <a:p>
            <a:pPr lvl="2" eaLnBrk="1" hangingPunct="1">
              <a:lnSpc>
                <a:spcPct val="80000"/>
              </a:lnSpc>
            </a:pPr>
            <a:endParaRPr lang="en-US" sz="2000" dirty="0" smtClean="0"/>
          </a:p>
          <a:p>
            <a:pPr lvl="1" eaLnBrk="1" hangingPunct="1">
              <a:lnSpc>
                <a:spcPct val="80000"/>
              </a:lnSpc>
            </a:pPr>
            <a:r>
              <a:rPr lang="en-US" sz="2000" b="1" dirty="0" smtClean="0"/>
              <a:t>Advanced:</a:t>
            </a:r>
          </a:p>
          <a:p>
            <a:pPr lvl="1" eaLnBrk="1" hangingPunct="1">
              <a:lnSpc>
                <a:spcPct val="80000"/>
              </a:lnSpc>
            </a:pPr>
            <a:endParaRPr lang="en-US" sz="2000" dirty="0" smtClean="0"/>
          </a:p>
          <a:p>
            <a:pPr eaLnBrk="1" hangingPunct="1">
              <a:lnSpc>
                <a:spcPct val="80000"/>
              </a:lnSpc>
            </a:pPr>
            <a:endParaRPr lang="en-US" sz="1800" dirty="0" smtClean="0"/>
          </a:p>
        </p:txBody>
      </p:sp>
      <p:pic>
        <p:nvPicPr>
          <p:cNvPr id="34818" name="Picture 2" descr="https://encrypted-tbn0.gstatic.com/images?q=tbn:ANd9GcTbnnlBqwUw_-Bg8H_aF5CwsezEigF9l-QnPMtTxDcMyRIkFtt6"/>
          <p:cNvPicPr>
            <a:picLocks noChangeAspect="1" noChangeArrowheads="1"/>
          </p:cNvPicPr>
          <p:nvPr/>
        </p:nvPicPr>
        <p:blipFill>
          <a:blip r:embed="rId3"/>
          <a:srcRect/>
          <a:stretch>
            <a:fillRect/>
          </a:stretch>
        </p:blipFill>
        <p:spPr bwMode="auto">
          <a:xfrm>
            <a:off x="6048375" y="2706687"/>
            <a:ext cx="1876425" cy="24288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 2</a:t>
            </a:r>
            <a:endParaRPr lang="en-US" sz="4800" b="1" dirty="0">
              <a:solidFill>
                <a:schemeClr val="tx1"/>
              </a:solidFill>
            </a:endParaRPr>
          </a:p>
        </p:txBody>
      </p:sp>
      <p:sp>
        <p:nvSpPr>
          <p:cNvPr id="3" name="Content Placeholder 2"/>
          <p:cNvSpPr>
            <a:spLocks noGrp="1"/>
          </p:cNvSpPr>
          <p:nvPr>
            <p:ph sz="quarter" idx="1"/>
          </p:nvPr>
        </p:nvSpPr>
        <p:spPr/>
        <p:txBody>
          <a:bodyPr>
            <a:normAutofit/>
          </a:bodyPr>
          <a:lstStyle/>
          <a:p>
            <a:r>
              <a:rPr lang="en-US" sz="5400" dirty="0" smtClean="0"/>
              <a:t>Be consistent.</a:t>
            </a:r>
            <a:endParaRPr lang="en-US" sz="5400" dirty="0"/>
          </a:p>
        </p:txBody>
      </p:sp>
      <p:pic>
        <p:nvPicPr>
          <p:cNvPr id="40964" name="Picture 4" descr="https://encrypted-tbn2.gstatic.com/images?q=tbn:ANd9GcT7asHjmuv2KusrJGasQuzbuZl6WkkjWxGJMJwWSg_wbxL-RlxY"/>
          <p:cNvPicPr>
            <a:picLocks noChangeAspect="1" noChangeArrowheads="1"/>
          </p:cNvPicPr>
          <p:nvPr/>
        </p:nvPicPr>
        <p:blipFill>
          <a:blip r:embed="rId3"/>
          <a:srcRect/>
          <a:stretch>
            <a:fillRect/>
          </a:stretch>
        </p:blipFill>
        <p:spPr bwMode="auto">
          <a:xfrm>
            <a:off x="2552412" y="2930364"/>
            <a:ext cx="3543588" cy="354358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subTitle" idx="1"/>
          </p:nvPr>
        </p:nvSpPr>
        <p:spPr>
          <a:xfrm>
            <a:off x="2286000" y="4437888"/>
            <a:ext cx="6172200" cy="1937034"/>
          </a:xfrm>
        </p:spPr>
        <p:txBody>
          <a:bodyPr>
            <a:normAutofit/>
          </a:bodyPr>
          <a:lstStyle/>
          <a:p>
            <a:r>
              <a:rPr lang="en-US" sz="3600" dirty="0" smtClean="0"/>
              <a:t>If you are using English, are you doing so for a particular reason?  </a:t>
            </a:r>
          </a:p>
          <a:p>
            <a:endParaRPr lang="en-US" dirty="0"/>
          </a:p>
        </p:txBody>
      </p:sp>
      <p:pic>
        <p:nvPicPr>
          <p:cNvPr id="1030" name="GalleryPH_Galeria_" descr="Texto Alternativo en English"/>
          <p:cNvPicPr>
            <a:picLocks noChangeAspect="1" noChangeArrowheads="1"/>
          </p:cNvPicPr>
          <p:nvPr/>
        </p:nvPicPr>
        <p:blipFill>
          <a:blip r:embed="rId4"/>
          <a:srcRect/>
          <a:stretch>
            <a:fillRect/>
          </a:stretch>
        </p:blipFill>
        <p:spPr bwMode="auto">
          <a:xfrm>
            <a:off x="4061384" y="531305"/>
            <a:ext cx="4396816" cy="3140583"/>
          </a:xfrm>
          <a:prstGeom prst="rect">
            <a:avLst/>
          </a:prstGeom>
          <a:noFill/>
        </p:spPr>
      </p:pic>
      <p:graphicFrame>
        <p:nvGraphicFramePr>
          <p:cNvPr id="1031" name="Object 7"/>
          <p:cNvGraphicFramePr>
            <a:graphicFrameLocks noChangeAspect="1"/>
          </p:cNvGraphicFramePr>
          <p:nvPr/>
        </p:nvGraphicFramePr>
        <p:xfrm>
          <a:off x="1422687" y="2453368"/>
          <a:ext cx="2476500" cy="485775"/>
        </p:xfrm>
        <a:graphic>
          <a:graphicData uri="http://schemas.openxmlformats.org/presentationml/2006/ole">
            <p:oleObj spid="_x0000_s1031" name="Package" r:id="rId5" imgW="2476440" imgH="485640" progId="Package">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 3</a:t>
            </a:r>
            <a:endParaRPr lang="en-US" sz="4000" b="1" dirty="0"/>
          </a:p>
        </p:txBody>
      </p:sp>
      <p:sp>
        <p:nvSpPr>
          <p:cNvPr id="3" name="Content Placeholder 2"/>
          <p:cNvSpPr>
            <a:spLocks noGrp="1"/>
          </p:cNvSpPr>
          <p:nvPr>
            <p:ph sz="quarter" idx="1"/>
          </p:nvPr>
        </p:nvSpPr>
        <p:spPr/>
        <p:txBody>
          <a:bodyPr>
            <a:normAutofit/>
          </a:bodyPr>
          <a:lstStyle/>
          <a:p>
            <a:r>
              <a:rPr lang="en-US" sz="4000" dirty="0" smtClean="0"/>
              <a:t>Involve your students as participants in  the process. Make use of games, have a system in place to reinforce the use of the TL. Keep it fun!</a:t>
            </a:r>
            <a:endParaRPr lang="en-US" sz="4000" dirty="0"/>
          </a:p>
        </p:txBody>
      </p:sp>
      <p:pic>
        <p:nvPicPr>
          <p:cNvPr id="39938" name="Picture 2" descr="https://encrypted-tbn0.gstatic.com/images?q=tbn:ANd9GcRKDA93F1g2iJFoL79gaOURb0CXkCRY4EHKNaX9_dMluPiUGTzI"/>
          <p:cNvPicPr>
            <a:picLocks noChangeAspect="1" noChangeArrowheads="1"/>
          </p:cNvPicPr>
          <p:nvPr/>
        </p:nvPicPr>
        <p:blipFill>
          <a:blip r:embed="rId3"/>
          <a:srcRect/>
          <a:stretch>
            <a:fillRect/>
          </a:stretch>
        </p:blipFill>
        <p:spPr bwMode="auto">
          <a:xfrm>
            <a:off x="2863273" y="5166302"/>
            <a:ext cx="3095625" cy="1476375"/>
          </a:xfrm>
          <a:prstGeom prst="rect">
            <a:avLst/>
          </a:prstGeom>
          <a:noFill/>
        </p:spPr>
      </p:pic>
      <p:sp>
        <p:nvSpPr>
          <p:cNvPr id="5" name="Rectangle 4"/>
          <p:cNvSpPr/>
          <p:nvPr/>
        </p:nvSpPr>
        <p:spPr>
          <a:xfrm>
            <a:off x="2863273" y="5957455"/>
            <a:ext cx="1112982" cy="193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latin typeface="Comic Sans MS" pitchFamily="66" charset="0"/>
              </a:rPr>
              <a:t>Forfeit system</a:t>
            </a:r>
            <a:endParaRPr lang="en-US" dirty="0"/>
          </a:p>
        </p:txBody>
      </p:sp>
      <p:sp>
        <p:nvSpPr>
          <p:cNvPr id="3" name="Content Placeholder 2"/>
          <p:cNvSpPr>
            <a:spLocks noGrp="1"/>
          </p:cNvSpPr>
          <p:nvPr>
            <p:ph sz="quarter" idx="1"/>
          </p:nvPr>
        </p:nvSpPr>
        <p:spPr/>
        <p:txBody>
          <a:bodyPr>
            <a:normAutofit/>
          </a:bodyPr>
          <a:lstStyle/>
          <a:p>
            <a:r>
              <a:rPr lang="en-GB" sz="2800" dirty="0" smtClean="0">
                <a:latin typeface="Century Schoolbook" pitchFamily="18" charset="0"/>
              </a:rPr>
              <a:t>Appoint a “secret” police officer each lesson. </a:t>
            </a:r>
          </a:p>
          <a:p>
            <a:endParaRPr lang="en-GB" sz="2800" dirty="0" smtClean="0">
              <a:latin typeface="Century Schoolbook" pitchFamily="18" charset="0"/>
            </a:endParaRPr>
          </a:p>
          <a:p>
            <a:endParaRPr lang="en-US" dirty="0"/>
          </a:p>
        </p:txBody>
      </p:sp>
      <p:pic>
        <p:nvPicPr>
          <p:cNvPr id="32769" name="Picture 1" descr="C:\Documents and Settings\sandra.araque\Local Settings\Temporary Internet Files\Content.IE5\5VL0U9Q2\MC900434391[1].wmf"/>
          <p:cNvPicPr>
            <a:picLocks noChangeAspect="1" noChangeArrowheads="1"/>
          </p:cNvPicPr>
          <p:nvPr/>
        </p:nvPicPr>
        <p:blipFill>
          <a:blip r:embed="rId3"/>
          <a:srcRect/>
          <a:stretch>
            <a:fillRect/>
          </a:stretch>
        </p:blipFill>
        <p:spPr bwMode="auto">
          <a:xfrm>
            <a:off x="3028949" y="2740818"/>
            <a:ext cx="2786063" cy="283765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Timer</a:t>
            </a:r>
            <a:endParaRPr lang="en-US" dirty="0"/>
          </a:p>
        </p:txBody>
      </p:sp>
      <p:sp>
        <p:nvSpPr>
          <p:cNvPr id="3" name="Content Placeholder 2"/>
          <p:cNvSpPr>
            <a:spLocks noGrp="1"/>
          </p:cNvSpPr>
          <p:nvPr>
            <p:ph sz="quarter" idx="1"/>
          </p:nvPr>
        </p:nvSpPr>
        <p:spPr/>
        <p:txBody>
          <a:bodyPr>
            <a:normAutofit/>
          </a:bodyPr>
          <a:lstStyle/>
          <a:p>
            <a:pPr>
              <a:lnSpc>
                <a:spcPct val="80000"/>
              </a:lnSpc>
            </a:pPr>
            <a:r>
              <a:rPr lang="en-GB" sz="2800" dirty="0" smtClean="0">
                <a:latin typeface="+mj-lt"/>
              </a:rPr>
              <a:t>See how long (use a timer) the class can keep talking </a:t>
            </a:r>
            <a:r>
              <a:rPr lang="en-GB" sz="2800" b="1" u="sng" dirty="0" smtClean="0">
                <a:latin typeface="+mj-lt"/>
              </a:rPr>
              <a:t>only</a:t>
            </a:r>
            <a:r>
              <a:rPr lang="en-GB" sz="2800" b="1" dirty="0" smtClean="0">
                <a:latin typeface="+mj-lt"/>
              </a:rPr>
              <a:t> </a:t>
            </a:r>
            <a:r>
              <a:rPr lang="en-GB" sz="2800" dirty="0" smtClean="0">
                <a:latin typeface="+mj-lt"/>
              </a:rPr>
              <a:t>in the target language before someone starts to speak in English.</a:t>
            </a:r>
          </a:p>
          <a:p>
            <a:pPr>
              <a:lnSpc>
                <a:spcPct val="80000"/>
              </a:lnSpc>
            </a:pPr>
            <a:r>
              <a:rPr lang="en-GB" sz="2800" dirty="0" smtClean="0">
                <a:latin typeface="+mj-lt"/>
              </a:rPr>
              <a:t>Create rewards  </a:t>
            </a:r>
          </a:p>
          <a:p>
            <a:pPr>
              <a:lnSpc>
                <a:spcPct val="80000"/>
              </a:lnSpc>
              <a:buNone/>
            </a:pPr>
            <a:endParaRPr lang="en-GB" sz="2800" dirty="0" smtClean="0">
              <a:latin typeface="Comic Sans MS" pitchFamily="66" charset="0"/>
            </a:endParaRPr>
          </a:p>
          <a:p>
            <a:pPr>
              <a:lnSpc>
                <a:spcPct val="80000"/>
              </a:lnSpc>
              <a:buNone/>
            </a:pPr>
            <a:endParaRPr lang="en-GB" sz="2800" dirty="0" smtClean="0">
              <a:latin typeface="Comic Sans MS" pitchFamily="66" charset="0"/>
            </a:endParaRPr>
          </a:p>
          <a:p>
            <a:pPr>
              <a:lnSpc>
                <a:spcPct val="80000"/>
              </a:lnSpc>
              <a:buNone/>
            </a:pPr>
            <a:endParaRPr lang="en-GB" sz="2800" dirty="0" smtClean="0">
              <a:latin typeface="Comic Sans MS" pitchFamily="66" charset="0"/>
            </a:endParaRPr>
          </a:p>
          <a:p>
            <a:endParaRPr lang="en-US" dirty="0"/>
          </a:p>
        </p:txBody>
      </p:sp>
      <p:pic>
        <p:nvPicPr>
          <p:cNvPr id="31745" name="Picture 1" descr="C:\Documents and Settings\sandra.araque\Local Settings\Temporary Internet Files\Content.IE5\UC0TX9KD\MC900366260[1].wmf"/>
          <p:cNvPicPr>
            <a:picLocks noChangeAspect="1" noChangeArrowheads="1"/>
          </p:cNvPicPr>
          <p:nvPr/>
        </p:nvPicPr>
        <p:blipFill>
          <a:blip r:embed="rId3"/>
          <a:srcRect/>
          <a:stretch>
            <a:fillRect/>
          </a:stretch>
        </p:blipFill>
        <p:spPr bwMode="auto">
          <a:xfrm>
            <a:off x="4218241" y="3018397"/>
            <a:ext cx="3096959" cy="345555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Capture the flag-game</a:t>
            </a:r>
            <a:endParaRPr lang="en-US" b="1" i="1" dirty="0"/>
          </a:p>
        </p:txBody>
      </p:sp>
      <p:sp>
        <p:nvSpPr>
          <p:cNvPr id="3" name="Content Placeholder 2"/>
          <p:cNvSpPr>
            <a:spLocks noGrp="1"/>
          </p:cNvSpPr>
          <p:nvPr>
            <p:ph sz="quarter" idx="1"/>
          </p:nvPr>
        </p:nvSpPr>
        <p:spPr>
          <a:xfrm>
            <a:off x="301752" y="1800225"/>
            <a:ext cx="8503920" cy="5330952"/>
          </a:xfrm>
        </p:spPr>
        <p:txBody>
          <a:bodyPr>
            <a:normAutofit/>
          </a:bodyPr>
          <a:lstStyle/>
          <a:p>
            <a:r>
              <a:rPr lang="en-US" dirty="0" smtClean="0"/>
              <a:t>One flag per group. (flags -Spanish speaking countries). </a:t>
            </a:r>
          </a:p>
          <a:p>
            <a:endParaRPr lang="en-US" dirty="0" smtClean="0"/>
          </a:p>
          <a:p>
            <a:r>
              <a:rPr lang="en-US" dirty="0" smtClean="0"/>
              <a:t>Goal- keep the flag until the end of the week-that indicates that the group has used the TL.</a:t>
            </a:r>
          </a:p>
          <a:p>
            <a:endParaRPr lang="en-US" dirty="0" smtClean="0"/>
          </a:p>
          <a:p>
            <a:r>
              <a:rPr lang="en-US" dirty="0" smtClean="0"/>
              <a:t>Groups can loose their flags if they speak English.</a:t>
            </a:r>
          </a:p>
          <a:p>
            <a:endParaRPr lang="en-US" dirty="0" smtClean="0"/>
          </a:p>
          <a:p>
            <a:r>
              <a:rPr lang="en-US" dirty="0" smtClean="0"/>
              <a:t>When English is acceptable, show the United States flag. </a:t>
            </a:r>
          </a:p>
          <a:p>
            <a:endParaRPr lang="en-US" dirty="0" smtClean="0"/>
          </a:p>
          <a:p>
            <a:endParaRPr lang="en-US" dirty="0" smtClean="0"/>
          </a:p>
          <a:p>
            <a:endParaRPr lang="en-US" dirty="0" smtClean="0"/>
          </a:p>
          <a:p>
            <a:endParaRPr lang="en-US" dirty="0"/>
          </a:p>
        </p:txBody>
      </p:sp>
      <p:pic>
        <p:nvPicPr>
          <p:cNvPr id="29698" name="Picture 2" descr="C:\Documents and Settings\sandra.araque\Local Settings\Temporary Internet Files\Content.IE5\H18WWFXM\MC900018807[1].wmf"/>
          <p:cNvPicPr>
            <a:picLocks noChangeAspect="1" noChangeArrowheads="1"/>
          </p:cNvPicPr>
          <p:nvPr/>
        </p:nvPicPr>
        <p:blipFill>
          <a:blip r:embed="rId3"/>
          <a:srcRect/>
          <a:stretch>
            <a:fillRect/>
          </a:stretch>
        </p:blipFill>
        <p:spPr bwMode="auto">
          <a:xfrm>
            <a:off x="0" y="0"/>
            <a:ext cx="1714500" cy="997953"/>
          </a:xfrm>
          <a:prstGeom prst="rect">
            <a:avLst/>
          </a:prstGeom>
          <a:noFill/>
        </p:spPr>
      </p:pic>
      <p:pic>
        <p:nvPicPr>
          <p:cNvPr id="29700" name="Picture 4" descr="C:\Documents and Settings\sandra.araque\Local Settings\Temporary Internet Files\Content.IE5\H18WWFXM\MC900018835[1].wmf"/>
          <p:cNvPicPr>
            <a:picLocks noChangeAspect="1" noChangeArrowheads="1"/>
          </p:cNvPicPr>
          <p:nvPr/>
        </p:nvPicPr>
        <p:blipFill>
          <a:blip r:embed="rId4"/>
          <a:srcRect/>
          <a:stretch>
            <a:fillRect/>
          </a:stretch>
        </p:blipFill>
        <p:spPr bwMode="auto">
          <a:xfrm>
            <a:off x="6907378" y="274638"/>
            <a:ext cx="1593686" cy="87733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sz="4000" dirty="0" smtClean="0">
                <a:solidFill>
                  <a:schemeClr val="accent1"/>
                </a:solidFill>
              </a:rPr>
              <a:t>STRATEGIES TO HELP KEEP YOU IN THE TARGET LANGUAGE</a:t>
            </a:r>
            <a:endParaRPr lang="en-US" sz="4000" dirty="0">
              <a:solidFill>
                <a:schemeClr val="accent1"/>
              </a:solidFill>
            </a:endParaRPr>
          </a:p>
        </p:txBody>
      </p:sp>
      <p:sp>
        <p:nvSpPr>
          <p:cNvPr id="7" name="Subtitle 6"/>
          <p:cNvSpPr>
            <a:spLocks noGrp="1"/>
          </p:cNvSpPr>
          <p:nvPr>
            <p:ph type="subTitle" idx="1"/>
          </p:nvPr>
        </p:nvSpPr>
        <p:spPr>
          <a:xfrm>
            <a:off x="1371600" y="2819399"/>
            <a:ext cx="6400800" cy="3473517"/>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104450" name="Picture 2" descr="https://encrypted-tbn0.gstatic.com/images?q=tbn:ANd9GcRIG-pTgdoDtykmXwhiLdoFXZvr0JOXYYBMcKnBU_-4uwMiemCt"/>
          <p:cNvPicPr>
            <a:picLocks noChangeAspect="1" noChangeArrowheads="1"/>
          </p:cNvPicPr>
          <p:nvPr/>
        </p:nvPicPr>
        <p:blipFill>
          <a:blip r:embed="rId3"/>
          <a:srcRect/>
          <a:stretch>
            <a:fillRect/>
          </a:stretch>
        </p:blipFill>
        <p:spPr bwMode="auto">
          <a:xfrm>
            <a:off x="2563092" y="128345"/>
            <a:ext cx="4003962" cy="3136964"/>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#4</a:t>
            </a:r>
            <a:endParaRPr lang="en-US" sz="4800" b="1" dirty="0"/>
          </a:p>
        </p:txBody>
      </p:sp>
      <p:sp>
        <p:nvSpPr>
          <p:cNvPr id="3" name="Content Placeholder 2"/>
          <p:cNvSpPr>
            <a:spLocks noGrp="1"/>
          </p:cNvSpPr>
          <p:nvPr>
            <p:ph sz="quarter" idx="1"/>
          </p:nvPr>
        </p:nvSpPr>
        <p:spPr/>
        <p:txBody>
          <a:bodyPr>
            <a:normAutofit/>
          </a:bodyPr>
          <a:lstStyle/>
          <a:p>
            <a:pPr algn="ctr">
              <a:buNone/>
            </a:pPr>
            <a:r>
              <a:rPr lang="en-US" sz="6000" dirty="0" smtClean="0"/>
              <a:t>Contextualize your lessons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908453"/>
            <a:ext cx="7467600" cy="3565498"/>
          </a:xfrm>
        </p:spPr>
        <p:txBody>
          <a:bodyPr>
            <a:normAutofit lnSpcReduction="10000"/>
          </a:bodyPr>
          <a:lstStyle/>
          <a:p>
            <a:pPr marL="274320" lvl="1">
              <a:spcBef>
                <a:spcPts val="600"/>
              </a:spcBef>
              <a:buSzPct val="70000"/>
              <a:buFont typeface="Wingdings"/>
              <a:buChar char=""/>
            </a:pPr>
            <a:r>
              <a:rPr lang="en-US" sz="2800" dirty="0" smtClean="0"/>
              <a:t>Create a context through which the student would be able to understand the vocabulary.</a:t>
            </a:r>
          </a:p>
          <a:p>
            <a:r>
              <a:rPr lang="en-US" sz="2800" dirty="0" smtClean="0"/>
              <a:t>Use authentic resources: keep instruction meaningful, and relevant.</a:t>
            </a:r>
            <a:endParaRPr lang="en-US" sz="2800" dirty="0"/>
          </a:p>
          <a:p>
            <a:r>
              <a:rPr lang="en-US" sz="2800" dirty="0" smtClean="0"/>
              <a:t>Teach grammar in context</a:t>
            </a:r>
          </a:p>
          <a:p>
            <a:pPr lvl="1"/>
            <a:r>
              <a:rPr lang="en-US" sz="2800" dirty="0" smtClean="0"/>
              <a:t>Story-based grammar instruction</a:t>
            </a:r>
          </a:p>
          <a:p>
            <a:pPr lvl="1"/>
            <a:r>
              <a:rPr lang="en-US" sz="2800" dirty="0" smtClean="0"/>
              <a:t>TPRS</a:t>
            </a:r>
          </a:p>
          <a:p>
            <a:pPr lvl="1"/>
            <a:endParaRPr lang="en-US" sz="2800" dirty="0" smtClean="0"/>
          </a:p>
          <a:p>
            <a:pPr lvl="1"/>
            <a:endParaRPr lang="en-US" dirty="0" smtClean="0"/>
          </a:p>
          <a:p>
            <a:pPr lvl="1">
              <a:buNone/>
            </a:pPr>
            <a:endParaRPr lang="en-US" dirty="0" smtClean="0"/>
          </a:p>
        </p:txBody>
      </p:sp>
      <p:pic>
        <p:nvPicPr>
          <p:cNvPr id="79874" name="Picture 2" descr="https://encrypted-tbn1.gstatic.com/images?q=tbn:ANd9GcQqBEYo423OXRBG36hAzstjckLCwbW1zfOhee5Qiod0Y9tXRerG"/>
          <p:cNvPicPr>
            <a:picLocks noChangeAspect="1" noChangeArrowheads="1"/>
          </p:cNvPicPr>
          <p:nvPr/>
        </p:nvPicPr>
        <p:blipFill>
          <a:blip r:embed="rId3"/>
          <a:srcRect/>
          <a:stretch>
            <a:fillRect/>
          </a:stretch>
        </p:blipFill>
        <p:spPr bwMode="auto">
          <a:xfrm>
            <a:off x="3046163" y="291669"/>
            <a:ext cx="2359742" cy="22519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Content Placeholder 2"/>
          <p:cNvSpPr>
            <a:spLocks noGrp="1"/>
          </p:cNvSpPr>
          <p:nvPr>
            <p:ph sz="quarter" idx="1"/>
          </p:nvPr>
        </p:nvSpPr>
        <p:spPr/>
        <p:txBody>
          <a:bodyPr/>
          <a:lstStyle/>
          <a:p>
            <a:r>
              <a:rPr lang="en-US" dirty="0" smtClean="0">
                <a:hlinkClick r:id="rId3"/>
              </a:rPr>
              <a:t>http://www.online-stopwatch.com/</a:t>
            </a:r>
            <a:endParaRPr lang="en-US" dirty="0"/>
          </a:p>
        </p:txBody>
      </p:sp>
      <p:pic>
        <p:nvPicPr>
          <p:cNvPr id="167938" name="Picture 2" descr="https://encrypted-tbn3.gstatic.com/images?q=tbn:ANd9GcQsUIEqeOuwWuU_s-lVJhwyiB054M4B8v6ZmHW4IrX3w_PoM91Dlg"/>
          <p:cNvPicPr>
            <a:picLocks noChangeAspect="1" noChangeArrowheads="1"/>
          </p:cNvPicPr>
          <p:nvPr/>
        </p:nvPicPr>
        <p:blipFill>
          <a:blip r:embed="rId4"/>
          <a:srcRect/>
          <a:stretch>
            <a:fillRect/>
          </a:stretch>
        </p:blipFill>
        <p:spPr bwMode="auto">
          <a:xfrm>
            <a:off x="790543" y="2400299"/>
            <a:ext cx="4046569" cy="3086101"/>
          </a:xfrm>
          <a:prstGeom prst="rect">
            <a:avLst/>
          </a:prstGeom>
          <a:noFill/>
        </p:spPr>
      </p:pic>
      <p:pic>
        <p:nvPicPr>
          <p:cNvPr id="167940" name="Picture 4" descr="https://encrypted-tbn0.gstatic.com/images?q=tbn:ANd9GcSADipt0Moe4kZrd6m99lozRGBUiSqa619lG6mHEJhfODMB-DTgwg">
            <a:hlinkClick r:id="rId3"/>
          </p:cNvPr>
          <p:cNvPicPr>
            <a:picLocks noChangeAspect="1" noChangeArrowheads="1"/>
          </p:cNvPicPr>
          <p:nvPr/>
        </p:nvPicPr>
        <p:blipFill>
          <a:blip r:embed="rId5"/>
          <a:srcRect/>
          <a:stretch>
            <a:fillRect/>
          </a:stretch>
        </p:blipFill>
        <p:spPr bwMode="auto">
          <a:xfrm>
            <a:off x="5229225" y="2790825"/>
            <a:ext cx="2695575" cy="269557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38200" y="0"/>
            <a:ext cx="7772400" cy="457200"/>
          </a:xfrm>
        </p:spPr>
        <p:txBody>
          <a:bodyPr>
            <a:normAutofit fontScale="90000"/>
          </a:bodyPr>
          <a:lstStyle/>
          <a:p>
            <a:pPr eaLnBrk="1" hangingPunct="1"/>
            <a:r>
              <a:rPr lang="en-US" smtClean="0"/>
              <a:t>Total Physical Response (TPR)</a:t>
            </a:r>
          </a:p>
        </p:txBody>
      </p:sp>
      <p:sp>
        <p:nvSpPr>
          <p:cNvPr id="22531" name="Rectangle 3"/>
          <p:cNvSpPr>
            <a:spLocks noGrp="1" noChangeArrowheads="1"/>
          </p:cNvSpPr>
          <p:nvPr>
            <p:ph type="body" idx="1"/>
          </p:nvPr>
        </p:nvSpPr>
        <p:spPr>
          <a:xfrm>
            <a:off x="-1" y="1371600"/>
            <a:ext cx="9379527" cy="5257800"/>
          </a:xfrm>
        </p:spPr>
        <p:txBody>
          <a:bodyPr>
            <a:normAutofit/>
          </a:bodyPr>
          <a:lstStyle/>
          <a:p>
            <a:pPr eaLnBrk="1" hangingPunct="1">
              <a:lnSpc>
                <a:spcPct val="90000"/>
              </a:lnSpc>
            </a:pPr>
            <a:r>
              <a:rPr lang="en-US" sz="2800" dirty="0" smtClean="0"/>
              <a:t>Assumptions</a:t>
            </a:r>
          </a:p>
          <a:p>
            <a:pPr lvl="1" eaLnBrk="1" hangingPunct="1">
              <a:lnSpc>
                <a:spcPct val="90000"/>
              </a:lnSpc>
            </a:pPr>
            <a:endParaRPr lang="en-US" sz="2800" dirty="0" smtClean="0"/>
          </a:p>
          <a:p>
            <a:pPr eaLnBrk="1" hangingPunct="1">
              <a:lnSpc>
                <a:spcPct val="90000"/>
              </a:lnSpc>
            </a:pPr>
            <a:r>
              <a:rPr lang="en-US" sz="2800" dirty="0" smtClean="0"/>
              <a:t>Pros</a:t>
            </a:r>
          </a:p>
          <a:p>
            <a:pPr lvl="1" eaLnBrk="1" hangingPunct="1">
              <a:lnSpc>
                <a:spcPct val="90000"/>
              </a:lnSpc>
            </a:pPr>
            <a:endParaRPr lang="en-US" sz="2800" dirty="0" smtClean="0"/>
          </a:p>
          <a:p>
            <a:pPr eaLnBrk="1" hangingPunct="1">
              <a:lnSpc>
                <a:spcPct val="90000"/>
              </a:lnSpc>
            </a:pPr>
            <a:r>
              <a:rPr lang="en-US" sz="2800" dirty="0" smtClean="0"/>
              <a:t>Cons</a:t>
            </a:r>
          </a:p>
        </p:txBody>
      </p:sp>
      <p:pic>
        <p:nvPicPr>
          <p:cNvPr id="175106" name="Picture 2" descr="https://encrypted-tbn1.gstatic.com/images?q=tbn:ANd9GcTcv5tn8h8SLhKKDIE1173ih9MAtSOU5wj8wJXlO833FwqBxwwZ"/>
          <p:cNvPicPr>
            <a:picLocks noChangeAspect="1" noChangeArrowheads="1"/>
          </p:cNvPicPr>
          <p:nvPr/>
        </p:nvPicPr>
        <p:blipFill>
          <a:blip r:embed="rId3"/>
          <a:srcRect/>
          <a:stretch>
            <a:fillRect/>
          </a:stretch>
        </p:blipFill>
        <p:spPr bwMode="auto">
          <a:xfrm>
            <a:off x="6278562" y="962796"/>
            <a:ext cx="2332038" cy="350442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TPRS</a:t>
            </a:r>
            <a:endParaRPr lang="en-US" dirty="0"/>
          </a:p>
        </p:txBody>
      </p:sp>
      <p:sp>
        <p:nvSpPr>
          <p:cNvPr id="3" name="Content Placeholder 2"/>
          <p:cNvSpPr>
            <a:spLocks noGrp="1"/>
          </p:cNvSpPr>
          <p:nvPr>
            <p:ph sz="quarter" idx="1"/>
          </p:nvPr>
        </p:nvSpPr>
        <p:spPr/>
        <p:txBody>
          <a:bodyPr/>
          <a:lstStyle/>
          <a:p>
            <a:r>
              <a:rPr lang="en-US" sz="3200" dirty="0" smtClean="0"/>
              <a:t>Now let’s watch a demonstration</a:t>
            </a:r>
            <a:r>
              <a:rPr lang="en-US" dirty="0" smtClean="0"/>
              <a: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sz="4000" b="1" dirty="0" smtClean="0"/>
              <a:t>#5</a:t>
            </a:r>
            <a:endParaRPr lang="en-US" sz="4000" b="1" dirty="0"/>
          </a:p>
        </p:txBody>
      </p:sp>
      <p:sp>
        <p:nvSpPr>
          <p:cNvPr id="12" name="Content Placeholder 11"/>
          <p:cNvSpPr>
            <a:spLocks noGrp="1"/>
          </p:cNvSpPr>
          <p:nvPr>
            <p:ph sz="quarter" idx="1"/>
          </p:nvPr>
        </p:nvSpPr>
        <p:spPr/>
        <p:txBody>
          <a:bodyPr>
            <a:normAutofit/>
          </a:bodyPr>
          <a:lstStyle/>
          <a:p>
            <a:pPr algn="ctr">
              <a:buNone/>
            </a:pPr>
            <a:r>
              <a:rPr lang="en-US" sz="6000" dirty="0" smtClean="0"/>
              <a:t>Plan your instructional vocabulary-use pictures, gestures, signs, etc.</a:t>
            </a:r>
            <a:endParaRPr lang="en-US" sz="6000" dirty="0"/>
          </a:p>
        </p:txBody>
      </p:sp>
      <p:sp>
        <p:nvSpPr>
          <p:cNvPr id="8" name="TextBox 7"/>
          <p:cNvSpPr txBox="1"/>
          <p:nvPr/>
        </p:nvSpPr>
        <p:spPr>
          <a:xfrm>
            <a:off x="1639108" y="1823734"/>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70000" lnSpcReduction="20000"/>
          </a:bodyPr>
          <a:lstStyle/>
          <a:p>
            <a:endParaRPr lang="en-US" dirty="0" smtClean="0"/>
          </a:p>
          <a:p>
            <a:r>
              <a:rPr lang="en-US" dirty="0" smtClean="0"/>
              <a:t>Try to simplify language.</a:t>
            </a:r>
          </a:p>
          <a:p>
            <a:endParaRPr lang="en-US" dirty="0" smtClean="0"/>
          </a:p>
          <a:p>
            <a:r>
              <a:rPr lang="en-US" dirty="0" smtClean="0"/>
              <a:t> Use cognates.</a:t>
            </a:r>
          </a:p>
          <a:p>
            <a:endParaRPr lang="en-US" dirty="0" smtClean="0"/>
          </a:p>
          <a:p>
            <a:r>
              <a:rPr lang="en-US" dirty="0" smtClean="0"/>
              <a:t>Repeat terminology on a regular basis. Always use the same classroom instructions.</a:t>
            </a:r>
          </a:p>
          <a:p>
            <a:endParaRPr lang="en-US" dirty="0" smtClean="0"/>
          </a:p>
          <a:p>
            <a:r>
              <a:rPr lang="en-US" dirty="0" smtClean="0"/>
              <a:t>Use visual aids or props.</a:t>
            </a:r>
          </a:p>
          <a:p>
            <a:endParaRPr lang="en-US" dirty="0" smtClean="0"/>
          </a:p>
          <a:p>
            <a:r>
              <a:rPr lang="en-US" dirty="0" smtClean="0"/>
              <a:t> Use text to support your spoken words. </a:t>
            </a:r>
          </a:p>
          <a:p>
            <a:endParaRPr lang="en-US" dirty="0" smtClean="0"/>
          </a:p>
          <a:p>
            <a:r>
              <a:rPr lang="en-US" dirty="0" smtClean="0"/>
              <a:t>Place posters with survival expressions.</a:t>
            </a:r>
          </a:p>
          <a:p>
            <a:endParaRPr lang="en-US" dirty="0" smtClean="0"/>
          </a:p>
          <a:p>
            <a:r>
              <a:rPr lang="en-US" dirty="0" smtClean="0"/>
              <a:t>Speak more slowly.</a:t>
            </a:r>
          </a:p>
          <a:p>
            <a:endParaRPr lang="en-US" dirty="0" smtClean="0"/>
          </a:p>
          <a:p>
            <a:r>
              <a:rPr lang="en-US" dirty="0" smtClean="0"/>
              <a:t>Don’t overload students with too much new information. </a:t>
            </a:r>
          </a:p>
          <a:p>
            <a:endParaRPr lang="en-US" dirty="0" smtClean="0"/>
          </a:p>
          <a:p>
            <a:endParaRPr lang="en-US" dirty="0" smtClean="0"/>
          </a:p>
          <a:p>
            <a:endParaRPr lang="en-US" dirty="0"/>
          </a:p>
        </p:txBody>
      </p:sp>
      <p:pic>
        <p:nvPicPr>
          <p:cNvPr id="28674" name="Picture 2" descr="https://encrypted-tbn0.gstatic.com/images?q=tbn:ANd9GcRdM0AvWqZZUaZvf7U7TozZRpNshqJQlR5UBMinRXBWsEV3WQ7t"/>
          <p:cNvPicPr>
            <a:picLocks noChangeAspect="1" noChangeArrowheads="1"/>
          </p:cNvPicPr>
          <p:nvPr/>
        </p:nvPicPr>
        <p:blipFill>
          <a:blip r:embed="rId3"/>
          <a:srcRect/>
          <a:stretch>
            <a:fillRect/>
          </a:stretch>
        </p:blipFill>
        <p:spPr bwMode="auto">
          <a:xfrm>
            <a:off x="4929188" y="151463"/>
            <a:ext cx="3551237" cy="266000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#6</a:t>
            </a:r>
            <a:endParaRPr lang="en-US" sz="4800" dirty="0"/>
          </a:p>
        </p:txBody>
      </p:sp>
      <p:sp>
        <p:nvSpPr>
          <p:cNvPr id="3" name="Content Placeholder 2"/>
          <p:cNvSpPr>
            <a:spLocks noGrp="1"/>
          </p:cNvSpPr>
          <p:nvPr>
            <p:ph sz="quarter" idx="1"/>
          </p:nvPr>
        </p:nvSpPr>
        <p:spPr/>
        <p:txBody>
          <a:bodyPr>
            <a:normAutofit/>
          </a:bodyPr>
          <a:lstStyle/>
          <a:p>
            <a:pPr algn="ctr">
              <a:buNone/>
            </a:pPr>
            <a:r>
              <a:rPr lang="en-US" sz="6000" dirty="0" smtClean="0"/>
              <a:t>Remember the </a:t>
            </a:r>
            <a:br>
              <a:rPr lang="en-US" sz="6000" dirty="0" smtClean="0"/>
            </a:br>
            <a:r>
              <a:rPr lang="en-US" sz="6000" dirty="0" smtClean="0"/>
              <a:t>3 C’s:</a:t>
            </a:r>
          </a:p>
          <a:p>
            <a:pPr algn="ctr">
              <a:buNone/>
            </a:pPr>
            <a:r>
              <a:rPr lang="en-US" sz="6000" dirty="0" smtClean="0"/>
              <a:t>The TL you speak should be…</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sz="quarter" idx="1"/>
          </p:nvPr>
        </p:nvSpPr>
        <p:spPr>
          <a:xfrm>
            <a:off x="301752" y="747223"/>
            <a:ext cx="8503920" cy="3480241"/>
          </a:xfrm>
        </p:spPr>
        <p:txBody>
          <a:bodyPr>
            <a:normAutofit/>
          </a:bodyPr>
          <a:lstStyle/>
          <a:p>
            <a:pPr marL="514350" indent="-514350" algn="ctr">
              <a:buFont typeface="+mj-lt"/>
              <a:buAutoNum type="arabicPeriod"/>
            </a:pPr>
            <a:r>
              <a:rPr lang="en-US" sz="6000" dirty="0" smtClean="0">
                <a:hlinkClick r:id="rId3"/>
              </a:rPr>
              <a:t>Compelling</a:t>
            </a:r>
            <a:r>
              <a:rPr lang="en-US" sz="6000" dirty="0" smtClean="0"/>
              <a:t>:</a:t>
            </a:r>
          </a:p>
          <a:p>
            <a:pPr marL="514350" indent="-514350" algn="ctr">
              <a:buNone/>
            </a:pPr>
            <a:r>
              <a:rPr lang="en-US" sz="4000" dirty="0" smtClean="0"/>
              <a:t>Should evoke interest, call attention, or cause admiration in a powerfully irresistible way</a:t>
            </a:r>
            <a:endParaRPr lang="en-US" sz="4000" dirty="0"/>
          </a:p>
        </p:txBody>
      </p:sp>
      <p:pic>
        <p:nvPicPr>
          <p:cNvPr id="75778" name="Picture 2" descr="https://encrypted-tbn1.gstatic.com/images?q=tbn:ANd9GcQCqoXYd93CWz0-DEZyNok6FY1EFaEWMZaPmj3UUWgbI1ERWaBC6w"/>
          <p:cNvPicPr>
            <a:picLocks noChangeAspect="1" noChangeArrowheads="1"/>
          </p:cNvPicPr>
          <p:nvPr/>
        </p:nvPicPr>
        <p:blipFill>
          <a:blip r:embed="rId4"/>
          <a:srcRect r="33993"/>
          <a:stretch>
            <a:fillRect/>
          </a:stretch>
        </p:blipFill>
        <p:spPr bwMode="auto">
          <a:xfrm>
            <a:off x="2957513" y="4227464"/>
            <a:ext cx="2857500" cy="26305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6">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2000"/>
                                        <p:tgtEl>
                                          <p:spTgt spid="6">
                                            <p:txEl>
                                              <p:pRg st="1" end="1"/>
                                            </p:txEl>
                                          </p:spTgt>
                                        </p:tgtEl>
                                      </p:cBhvr>
                                    </p:animEffect>
                                    <p:anim calcmode="lin" valueType="num">
                                      <p:cBhvr>
                                        <p:cTn id="16" dur="2000" fill="hold"/>
                                        <p:tgtEl>
                                          <p:spTgt spid="6">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6">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book.jpg"/>
          <p:cNvPicPr>
            <a:picLocks noGrp="1" noChangeAspect="1"/>
          </p:cNvPicPr>
          <p:nvPr>
            <p:ph sz="quarter" idx="1"/>
          </p:nvPr>
        </p:nvPicPr>
        <p:blipFill>
          <a:blip r:embed="rId3"/>
          <a:stretch>
            <a:fillRect/>
          </a:stretch>
        </p:blipFill>
        <p:spPr>
          <a:xfrm>
            <a:off x="2479711" y="2832099"/>
            <a:ext cx="3823361" cy="3089276"/>
          </a:xfrm>
        </p:spPr>
      </p:pic>
      <p:sp>
        <p:nvSpPr>
          <p:cNvPr id="5" name="TextBox 4"/>
          <p:cNvSpPr txBox="1"/>
          <p:nvPr/>
        </p:nvSpPr>
        <p:spPr>
          <a:xfrm>
            <a:off x="800100" y="909806"/>
            <a:ext cx="7124700" cy="1015663"/>
          </a:xfrm>
          <a:prstGeom prst="rect">
            <a:avLst/>
          </a:prstGeom>
          <a:noFill/>
        </p:spPr>
        <p:txBody>
          <a:bodyPr wrap="square" rtlCol="0">
            <a:spAutoFit/>
          </a:bodyPr>
          <a:lstStyle/>
          <a:p>
            <a:r>
              <a:rPr lang="en-US" sz="6000" dirty="0" smtClean="0"/>
              <a:t>2. Contextualized</a:t>
            </a:r>
            <a:endParaRPr lang="en-US" sz="6000" dirty="0"/>
          </a:p>
        </p:txBody>
      </p:sp>
      <p:pic>
        <p:nvPicPr>
          <p:cNvPr id="73730" name="Picture 2" descr="https://encrypted-tbn1.gstatic.com/images?q=tbn:ANd9GcSLP0qQaXPMP-GRIbt8fHvbKEpgxFYN0xnm2Dl6BEwylhgIsMYfTByYODfh"/>
          <p:cNvPicPr>
            <a:picLocks noChangeAspect="1" noChangeArrowheads="1"/>
          </p:cNvPicPr>
          <p:nvPr/>
        </p:nvPicPr>
        <p:blipFill>
          <a:blip r:embed="rId4"/>
          <a:srcRect/>
          <a:stretch>
            <a:fillRect/>
          </a:stretch>
        </p:blipFill>
        <p:spPr bwMode="auto">
          <a:xfrm>
            <a:off x="4820887" y="3317874"/>
            <a:ext cx="988123" cy="16113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1"/>
          <p:cNvSpPr>
            <a:spLocks noGrp="1" noChangeArrowheads="1"/>
          </p:cNvSpPr>
          <p:nvPr>
            <p:ph type="title"/>
          </p:nvPr>
        </p:nvSpPr>
        <p:spPr>
          <a:xfrm>
            <a:off x="2286000" y="235527"/>
            <a:ext cx="6172200" cy="2053590"/>
          </a:xfrm>
        </p:spPr>
        <p:txBody>
          <a:bodyPr/>
          <a:lstStyle/>
          <a:p>
            <a:pPr eaLnBrk="1" hangingPunct="1"/>
            <a:r>
              <a:rPr lang="en-US" dirty="0" smtClean="0"/>
              <a:t>Why do I need to stay in the target language?</a:t>
            </a:r>
            <a:endParaRPr lang="en-US" dirty="0"/>
          </a:p>
        </p:txBody>
      </p:sp>
      <p:sp>
        <p:nvSpPr>
          <p:cNvPr id="3" name="Text Placeholder 2"/>
          <p:cNvSpPr>
            <a:spLocks noGrp="1"/>
          </p:cNvSpPr>
          <p:nvPr>
            <p:ph type="body" idx="1"/>
          </p:nvPr>
        </p:nvSpPr>
        <p:spPr>
          <a:xfrm>
            <a:off x="2286000" y="2289117"/>
            <a:ext cx="6172200" cy="1371600"/>
          </a:xfrm>
        </p:spPr>
        <p:txBody>
          <a:bodyPr/>
          <a:lstStyle/>
          <a:p>
            <a:r>
              <a:rPr lang="en-US" dirty="0" smtClean="0"/>
              <a:t>Research and practice</a:t>
            </a:r>
            <a:endParaRPr lang="en-US" dirty="0"/>
          </a:p>
        </p:txBody>
      </p:sp>
      <p:pic>
        <p:nvPicPr>
          <p:cNvPr id="102402" name="Picture 2" descr="https://encrypted-tbn0.gstatic.com/images?q=tbn:ANd9GcSsKbjBlZQt_tZ5hTtiDjtfvScmCsSsqo0XdpvK0LdCBzYY9j6o"/>
          <p:cNvPicPr>
            <a:picLocks noChangeAspect="1" noChangeArrowheads="1"/>
          </p:cNvPicPr>
          <p:nvPr/>
        </p:nvPicPr>
        <p:blipFill>
          <a:blip r:embed="rId3"/>
          <a:srcRect/>
          <a:stretch>
            <a:fillRect/>
          </a:stretch>
        </p:blipFill>
        <p:spPr bwMode="auto">
          <a:xfrm>
            <a:off x="4752109" y="2798805"/>
            <a:ext cx="4038600" cy="3761271"/>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thumbs up.jpg"/>
          <p:cNvPicPr>
            <a:picLocks noGrp="1" noChangeAspect="1"/>
          </p:cNvPicPr>
          <p:nvPr>
            <p:ph sz="quarter" idx="1"/>
          </p:nvPr>
        </p:nvPicPr>
        <p:blipFill>
          <a:blip r:embed="rId3"/>
          <a:srcRect l="-30321" r="-30321"/>
          <a:stretch>
            <a:fillRect/>
          </a:stretch>
        </p:blipFill>
        <p:spPr>
          <a:xfrm>
            <a:off x="1099833" y="1478518"/>
            <a:ext cx="7051176" cy="3790955"/>
          </a:xfrm>
        </p:spPr>
      </p:pic>
      <p:sp>
        <p:nvSpPr>
          <p:cNvPr id="5" name="TextBox 4"/>
          <p:cNvSpPr txBox="1"/>
          <p:nvPr/>
        </p:nvSpPr>
        <p:spPr>
          <a:xfrm>
            <a:off x="1361698" y="5269473"/>
            <a:ext cx="7279847" cy="1015663"/>
          </a:xfrm>
          <a:prstGeom prst="rect">
            <a:avLst/>
          </a:prstGeom>
          <a:noFill/>
        </p:spPr>
        <p:txBody>
          <a:bodyPr wrap="square" rtlCol="0">
            <a:spAutoFit/>
          </a:bodyPr>
          <a:lstStyle/>
          <a:p>
            <a:r>
              <a:rPr lang="en-US" sz="6000" dirty="0" smtClean="0"/>
              <a:t>3. Comprehensible</a:t>
            </a:r>
            <a:endParaRPr 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p:cNvPicPr>
            <a:picLocks noChangeAspect="1" noChangeArrowheads="1"/>
          </p:cNvPicPr>
          <p:nvPr/>
        </p:nvPicPr>
        <p:blipFill>
          <a:blip r:embed="rId3"/>
          <a:srcRect l="15767" t="54924" r="2273" b="12500"/>
          <a:stretch>
            <a:fillRect/>
          </a:stretch>
        </p:blipFill>
        <p:spPr bwMode="auto">
          <a:xfrm>
            <a:off x="301752" y="2507672"/>
            <a:ext cx="8503920" cy="25349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Comprehensible input</a:t>
            </a:r>
            <a:endParaRPr lang="en-US" dirty="0"/>
          </a:p>
        </p:txBody>
      </p:sp>
      <p:sp>
        <p:nvSpPr>
          <p:cNvPr id="3" name="Content Placeholder 2"/>
          <p:cNvSpPr>
            <a:spLocks noGrp="1"/>
          </p:cNvSpPr>
          <p:nvPr>
            <p:ph sz="quarter" idx="1"/>
          </p:nvPr>
        </p:nvSpPr>
        <p:spPr/>
        <p:txBody>
          <a:bodyPr>
            <a:normAutofit fontScale="92500" lnSpcReduction="20000"/>
          </a:bodyPr>
          <a:lstStyle/>
          <a:p>
            <a:r>
              <a:rPr lang="en-US" sz="3000" dirty="0" smtClean="0"/>
              <a:t>Check for understanding:</a:t>
            </a:r>
          </a:p>
          <a:p>
            <a:pPr>
              <a:lnSpc>
                <a:spcPct val="150000"/>
              </a:lnSpc>
            </a:pPr>
            <a:r>
              <a:rPr lang="en-US" sz="3000" dirty="0" smtClean="0"/>
              <a:t>YES or NO questions</a:t>
            </a:r>
          </a:p>
          <a:p>
            <a:pPr>
              <a:lnSpc>
                <a:spcPct val="150000"/>
              </a:lnSpc>
            </a:pPr>
            <a:r>
              <a:rPr lang="en-US" sz="3000" dirty="0" smtClean="0"/>
              <a:t>Thumbs up or down</a:t>
            </a:r>
          </a:p>
          <a:p>
            <a:pPr>
              <a:lnSpc>
                <a:spcPct val="150000"/>
              </a:lnSpc>
            </a:pPr>
            <a:r>
              <a:rPr lang="en-US" sz="3000" dirty="0" smtClean="0"/>
              <a:t>Simple questions – one word answers.</a:t>
            </a:r>
          </a:p>
          <a:p>
            <a:pPr>
              <a:lnSpc>
                <a:spcPct val="150000"/>
              </a:lnSpc>
            </a:pPr>
            <a:r>
              <a:rPr lang="en-US" sz="3000" dirty="0" smtClean="0"/>
              <a:t>Using white boards</a:t>
            </a:r>
          </a:p>
          <a:p>
            <a:pPr>
              <a:lnSpc>
                <a:spcPct val="150000"/>
              </a:lnSpc>
            </a:pPr>
            <a:r>
              <a:rPr lang="en-US" sz="3000" dirty="0" smtClean="0"/>
              <a:t>Teach common survival expressions: </a:t>
            </a:r>
            <a:r>
              <a:rPr lang="en-US" sz="3000" dirty="0" err="1" smtClean="0"/>
              <a:t>repita</a:t>
            </a:r>
            <a:r>
              <a:rPr lang="en-US" sz="3000" dirty="0" smtClean="0"/>
              <a:t> </a:t>
            </a:r>
            <a:r>
              <a:rPr lang="en-US" sz="3000" dirty="0" err="1" smtClean="0"/>
              <a:t>por</a:t>
            </a:r>
            <a:r>
              <a:rPr lang="en-US" sz="3000" dirty="0" smtClean="0"/>
              <a:t> favor, </a:t>
            </a:r>
            <a:r>
              <a:rPr lang="en-US" sz="3000" dirty="0" err="1" smtClean="0"/>
              <a:t>tengo</a:t>
            </a:r>
            <a:r>
              <a:rPr lang="en-US" sz="3000" dirty="0" smtClean="0"/>
              <a:t> </a:t>
            </a:r>
            <a:r>
              <a:rPr lang="en-US" sz="3000" dirty="0" err="1" smtClean="0"/>
              <a:t>una</a:t>
            </a:r>
            <a:r>
              <a:rPr lang="en-US" sz="3000" dirty="0" smtClean="0"/>
              <a:t> </a:t>
            </a:r>
            <a:r>
              <a:rPr lang="en-US" sz="3000" dirty="0" err="1" smtClean="0"/>
              <a:t>pregunta</a:t>
            </a:r>
            <a:r>
              <a:rPr lang="en-US" sz="3000" dirty="0" smtClean="0"/>
              <a:t>, no </a:t>
            </a:r>
            <a:r>
              <a:rPr lang="en-US" sz="3000" dirty="0" err="1" smtClean="0"/>
              <a:t>entiendo</a:t>
            </a:r>
            <a:r>
              <a:rPr lang="en-US" sz="3000" dirty="0" smtClean="0"/>
              <a:t>, etc</a:t>
            </a:r>
          </a:p>
          <a:p>
            <a:endParaRPr lang="en-US" sz="3600" dirty="0" smtClean="0"/>
          </a:p>
          <a:p>
            <a:endParaRPr lang="en-US" sz="3600" dirty="0" smtClean="0"/>
          </a:p>
          <a:p>
            <a:endParaRPr lang="en-US" sz="3600" dirty="0"/>
          </a:p>
        </p:txBody>
      </p:sp>
      <p:pic>
        <p:nvPicPr>
          <p:cNvPr id="151554" name="Picture 2" descr="C:\Documents and Settings\sandra.araque\Local Settings\Temporary Internet Files\Content.IE5\5VL0U9Q2\MC900437791[1].wmf"/>
          <p:cNvPicPr>
            <a:picLocks noChangeAspect="1" noChangeArrowheads="1"/>
          </p:cNvPicPr>
          <p:nvPr/>
        </p:nvPicPr>
        <p:blipFill>
          <a:blip r:embed="rId3"/>
          <a:srcRect/>
          <a:stretch>
            <a:fillRect/>
          </a:stretch>
        </p:blipFill>
        <p:spPr bwMode="auto">
          <a:xfrm>
            <a:off x="6257926" y="1417638"/>
            <a:ext cx="2176462" cy="1784171"/>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Van Gogh’s Bedroom</a:t>
            </a:r>
            <a:endParaRPr lang="en-US" dirty="0"/>
          </a:p>
        </p:txBody>
      </p:sp>
      <p:pic>
        <p:nvPicPr>
          <p:cNvPr id="5" name="Content Placeholder 4" descr="Van Goghs Bedroom in Arles 1889.JPG"/>
          <p:cNvPicPr>
            <a:picLocks noGrp="1" noChangeAspect="1"/>
          </p:cNvPicPr>
          <p:nvPr>
            <p:ph sz="quarter" idx="1"/>
          </p:nvPr>
        </p:nvPicPr>
        <p:blipFill>
          <a:blip r:embed="rId4"/>
          <a:stretch>
            <a:fillRect/>
          </a:stretch>
        </p:blipFill>
        <p:spPr>
          <a:xfrm>
            <a:off x="1834376" y="1830644"/>
            <a:ext cx="4774750" cy="3848407"/>
          </a:xfrm>
        </p:spPr>
      </p:pic>
      <p:graphicFrame>
        <p:nvGraphicFramePr>
          <p:cNvPr id="136194" name="Object 2"/>
          <p:cNvGraphicFramePr>
            <a:graphicFrameLocks noChangeAspect="1"/>
          </p:cNvGraphicFramePr>
          <p:nvPr/>
        </p:nvGraphicFramePr>
        <p:xfrm>
          <a:off x="3339920" y="5193276"/>
          <a:ext cx="2057400" cy="485775"/>
        </p:xfrm>
        <a:graphic>
          <a:graphicData uri="http://schemas.openxmlformats.org/presentationml/2006/ole">
            <p:oleObj spid="_x0000_s136194" name="Package" r:id="rId5" imgW="2057400" imgH="485640" progId="Package">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#7 </a:t>
            </a:r>
            <a:endParaRPr lang="en-US" sz="4000" b="1" dirty="0"/>
          </a:p>
        </p:txBody>
      </p:sp>
      <p:sp>
        <p:nvSpPr>
          <p:cNvPr id="3" name="Content Placeholder 2"/>
          <p:cNvSpPr>
            <a:spLocks noGrp="1"/>
          </p:cNvSpPr>
          <p:nvPr>
            <p:ph sz="quarter" idx="1"/>
          </p:nvPr>
        </p:nvSpPr>
        <p:spPr/>
        <p:txBody>
          <a:bodyPr>
            <a:normAutofit fontScale="92500"/>
          </a:bodyPr>
          <a:lstStyle/>
          <a:p>
            <a:pPr algn="ctr">
              <a:buNone/>
            </a:pPr>
            <a:r>
              <a:rPr lang="en-US" sz="6000" dirty="0" smtClean="0"/>
              <a:t>Strive for “successful” versus “correct” communication and</a:t>
            </a:r>
          </a:p>
          <a:p>
            <a:pPr algn="ctr">
              <a:buNone/>
            </a:pPr>
            <a:r>
              <a:rPr lang="en-US" sz="6000" dirty="0" smtClean="0"/>
              <a:t>provide students with tools.</a:t>
            </a:r>
            <a:endParaRPr lang="en-US" sz="60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http://www.childtherapytoys.com/store/media/largeimages/SelfEsteemPoster.jpg"/>
          <p:cNvPicPr>
            <a:picLocks noChangeAspect="1" noChangeArrowheads="1"/>
          </p:cNvPicPr>
          <p:nvPr/>
        </p:nvPicPr>
        <p:blipFill>
          <a:blip r:embed="rId3"/>
          <a:srcRect/>
          <a:stretch>
            <a:fillRect/>
          </a:stretch>
        </p:blipFill>
        <p:spPr bwMode="auto">
          <a:xfrm>
            <a:off x="1441449" y="-11653"/>
            <a:ext cx="5630863" cy="686965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7849" y="0"/>
            <a:ext cx="8686800" cy="1143000"/>
          </a:xfrm>
        </p:spPr>
        <p:txBody>
          <a:bodyPr>
            <a:normAutofit/>
          </a:bodyPr>
          <a:lstStyle/>
          <a:p>
            <a:pPr eaLnBrk="1" hangingPunct="1"/>
            <a:r>
              <a:rPr lang="en-US" dirty="0" smtClean="0"/>
              <a:t>Strategies for teaching grammar in the target language.</a:t>
            </a:r>
          </a:p>
        </p:txBody>
      </p:sp>
      <p:sp>
        <p:nvSpPr>
          <p:cNvPr id="20483" name="Rectangle 3"/>
          <p:cNvSpPr>
            <a:spLocks noGrp="1" noChangeArrowheads="1"/>
          </p:cNvSpPr>
          <p:nvPr>
            <p:ph sz="quarter" idx="1"/>
          </p:nvPr>
        </p:nvSpPr>
        <p:spPr>
          <a:xfrm>
            <a:off x="307849" y="1600200"/>
            <a:ext cx="5603807" cy="5257800"/>
          </a:xfrm>
        </p:spPr>
        <p:txBody>
          <a:bodyPr>
            <a:normAutofit/>
          </a:bodyPr>
          <a:lstStyle/>
          <a:p>
            <a:pPr eaLnBrk="1" hangingPunct="1">
              <a:lnSpc>
                <a:spcPct val="150000"/>
              </a:lnSpc>
            </a:pPr>
            <a:r>
              <a:rPr lang="en-US" dirty="0" smtClean="0">
                <a:cs typeface="Times New Roman" pitchFamily="18" charset="0"/>
              </a:rPr>
              <a:t>Use props and visuals.</a:t>
            </a:r>
          </a:p>
          <a:p>
            <a:pPr eaLnBrk="1" hangingPunct="1">
              <a:lnSpc>
                <a:spcPct val="150000"/>
              </a:lnSpc>
            </a:pPr>
            <a:r>
              <a:rPr lang="en-US" dirty="0" smtClean="0">
                <a:cs typeface="Times New Roman" pitchFamily="18" charset="0"/>
              </a:rPr>
              <a:t>Let students discover grammar structure first within context, then explain.  Let the structure support the context rather than the context supporting the context.</a:t>
            </a:r>
          </a:p>
          <a:p>
            <a:pPr eaLnBrk="1" hangingPunct="1">
              <a:lnSpc>
                <a:spcPct val="150000"/>
              </a:lnSpc>
            </a:pPr>
            <a:r>
              <a:rPr lang="en-US" dirty="0" smtClean="0">
                <a:cs typeface="Times New Roman" pitchFamily="18" charset="0"/>
              </a:rPr>
              <a:t>Use the “flipped” classroom” strategy.</a:t>
            </a:r>
          </a:p>
          <a:p>
            <a:pPr eaLnBrk="1" hangingPunct="1">
              <a:buFontTx/>
              <a:buNone/>
            </a:pPr>
            <a:endParaRPr lang="en-US" sz="2800" dirty="0" smtClean="0"/>
          </a:p>
        </p:txBody>
      </p:sp>
      <p:pic>
        <p:nvPicPr>
          <p:cNvPr id="161794" name="Picture 2" descr="https://encrypted-tbn1.gstatic.com/images?q=tbn:ANd9GcTOs5QUlTW7rWytfXcGy4ZZZNznEFGX-hfgcY8eit2DHo83h7kU"/>
          <p:cNvPicPr>
            <a:picLocks noChangeAspect="1" noChangeArrowheads="1"/>
          </p:cNvPicPr>
          <p:nvPr/>
        </p:nvPicPr>
        <p:blipFill>
          <a:blip r:embed="rId3"/>
          <a:srcRect/>
          <a:stretch>
            <a:fillRect/>
          </a:stretch>
        </p:blipFill>
        <p:spPr bwMode="auto">
          <a:xfrm>
            <a:off x="5911656" y="1916936"/>
            <a:ext cx="2422155" cy="274357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Do’s and Don’ts of grammar correction</a:t>
            </a:r>
            <a:endParaRPr lang="en-US" dirty="0"/>
          </a:p>
        </p:txBody>
      </p:sp>
      <p:sp>
        <p:nvSpPr>
          <p:cNvPr id="3" name="Content Placeholder 2"/>
          <p:cNvSpPr>
            <a:spLocks noGrp="1"/>
          </p:cNvSpPr>
          <p:nvPr>
            <p:ph sz="quarter" idx="1"/>
          </p:nvPr>
        </p:nvSpPr>
        <p:spPr>
          <a:xfrm>
            <a:off x="457200" y="1553378"/>
            <a:ext cx="7467600" cy="4166512"/>
          </a:xfrm>
        </p:spPr>
        <p:txBody>
          <a:bodyPr>
            <a:normAutofit fontScale="92500"/>
          </a:bodyPr>
          <a:lstStyle/>
          <a:p>
            <a:r>
              <a:rPr lang="en-US" dirty="0" smtClean="0"/>
              <a:t>Do not interrupt learner in the middle of a sentence to correct grammar – it interferes with the conversation. </a:t>
            </a:r>
          </a:p>
          <a:p>
            <a:endParaRPr lang="en-US" dirty="0" smtClean="0"/>
          </a:p>
          <a:p>
            <a:r>
              <a:rPr lang="en-US" dirty="0" smtClean="0"/>
              <a:t>Do clear up errors that interfere with understanding.</a:t>
            </a:r>
          </a:p>
          <a:p>
            <a:endParaRPr lang="en-US" dirty="0" smtClean="0"/>
          </a:p>
          <a:p>
            <a:r>
              <a:rPr lang="en-US" dirty="0" smtClean="0"/>
              <a:t>Do repeat the word or phrase the way you would say it. </a:t>
            </a:r>
          </a:p>
          <a:p>
            <a:endParaRPr lang="en-US" dirty="0" smtClean="0"/>
          </a:p>
          <a:p>
            <a:r>
              <a:rPr lang="en-US" dirty="0" smtClean="0"/>
              <a:t>Do talk about common errors you have observed rather than singling any one student out.</a:t>
            </a:r>
          </a:p>
          <a:p>
            <a:endParaRPr lang="en-US" dirty="0"/>
          </a:p>
        </p:txBody>
      </p:sp>
      <p:pic>
        <p:nvPicPr>
          <p:cNvPr id="153602" name="Picture 2" descr="https://encrypted-tbn2.gstatic.com/images?q=tbn:ANd9GcSNYHlD5ui4dAr5Q5kVkJlAErizL-FwUzVCXhxv2skUVo9uXLkBEQ"/>
          <p:cNvPicPr>
            <a:picLocks noChangeAspect="1" noChangeArrowheads="1"/>
          </p:cNvPicPr>
          <p:nvPr/>
        </p:nvPicPr>
        <p:blipFill>
          <a:blip r:embed="rId3"/>
          <a:srcRect/>
          <a:stretch>
            <a:fillRect/>
          </a:stretch>
        </p:blipFill>
        <p:spPr bwMode="auto">
          <a:xfrm>
            <a:off x="6294814" y="5357812"/>
            <a:ext cx="1629986" cy="132886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#8</a:t>
            </a:r>
            <a:endParaRPr lang="en-US" sz="4800" dirty="0"/>
          </a:p>
        </p:txBody>
      </p:sp>
      <p:sp>
        <p:nvSpPr>
          <p:cNvPr id="3" name="Content Placeholder 2"/>
          <p:cNvSpPr>
            <a:spLocks noGrp="1"/>
          </p:cNvSpPr>
          <p:nvPr>
            <p:ph sz="quarter" idx="1"/>
          </p:nvPr>
        </p:nvSpPr>
        <p:spPr/>
        <p:txBody>
          <a:bodyPr>
            <a:normAutofit/>
          </a:bodyPr>
          <a:lstStyle/>
          <a:p>
            <a:pPr algn="ctr">
              <a:buNone/>
            </a:pPr>
            <a:r>
              <a:rPr lang="en-US" sz="6000" dirty="0" smtClean="0"/>
              <a:t>Be a model for your students.</a:t>
            </a:r>
            <a:endParaRPr lang="en-US" sz="60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78372"/>
            <a:ext cx="7467600" cy="4873752"/>
          </a:xfrm>
        </p:spPr>
        <p:txBody>
          <a:bodyPr>
            <a:noAutofit/>
          </a:bodyPr>
          <a:lstStyle/>
          <a:p>
            <a:r>
              <a:rPr lang="en-US" sz="3600" dirty="0" smtClean="0"/>
              <a:t>Model for your students how to keep in the TL.</a:t>
            </a:r>
          </a:p>
          <a:p>
            <a:pPr lvl="1"/>
            <a:r>
              <a:rPr lang="en-US" sz="3100" dirty="0" smtClean="0"/>
              <a:t>Demonstrate self-correction and thinking out loud</a:t>
            </a:r>
          </a:p>
          <a:p>
            <a:r>
              <a:rPr lang="en-US" sz="3600" dirty="0" smtClean="0"/>
              <a:t>Teach them how to keep you in the TL.</a:t>
            </a:r>
          </a:p>
          <a:p>
            <a:r>
              <a:rPr lang="en-US" sz="3600" dirty="0" smtClean="0"/>
              <a:t>Speak in the TL with your colleagues every time you get a chance..</a:t>
            </a:r>
            <a:endParaRPr lang="en-US" sz="3600" dirty="0"/>
          </a:p>
        </p:txBody>
      </p:sp>
      <p:pic>
        <p:nvPicPr>
          <p:cNvPr id="65538" name="Picture 2" descr="https://encrypted-tbn1.gstatic.com/images?q=tbn:ANd9GcRm-hQBihuH_2eUpNBptBUMBkAAy1K5FpRKhzTG8WY7QPkwdA02"/>
          <p:cNvPicPr>
            <a:picLocks noChangeAspect="1" noChangeArrowheads="1"/>
          </p:cNvPicPr>
          <p:nvPr/>
        </p:nvPicPr>
        <p:blipFill>
          <a:blip r:embed="rId3"/>
          <a:srcRect/>
          <a:stretch>
            <a:fillRect/>
          </a:stretch>
        </p:blipFill>
        <p:spPr bwMode="auto">
          <a:xfrm>
            <a:off x="6400800" y="4873335"/>
            <a:ext cx="2743200" cy="1984665"/>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86000" y="1371600"/>
            <a:ext cx="6172200" cy="1894362"/>
          </a:xfrm>
        </p:spPr>
        <p:txBody>
          <a:bodyPr>
            <a:normAutofit/>
          </a:bodyPr>
          <a:lstStyle/>
          <a:p>
            <a:r>
              <a:rPr lang="en-US" sz="4000" dirty="0" smtClean="0"/>
              <a:t>Research</a:t>
            </a:r>
            <a:endParaRPr lang="en-US" sz="4000" dirty="0"/>
          </a:p>
        </p:txBody>
      </p:sp>
      <p:sp>
        <p:nvSpPr>
          <p:cNvPr id="4" name="Content Placeholder 3"/>
          <p:cNvSpPr>
            <a:spLocks noGrp="1"/>
          </p:cNvSpPr>
          <p:nvPr>
            <p:ph type="subTitle" idx="1"/>
          </p:nvPr>
        </p:nvSpPr>
        <p:spPr>
          <a:xfrm>
            <a:off x="2285999" y="3640035"/>
            <a:ext cx="6567055" cy="2677638"/>
          </a:xfrm>
        </p:spPr>
        <p:txBody>
          <a:bodyPr>
            <a:normAutofit fontScale="77500" lnSpcReduction="20000"/>
          </a:bodyPr>
          <a:lstStyle/>
          <a:p>
            <a:pPr algn="ctr">
              <a:buNone/>
            </a:pPr>
            <a:r>
              <a:rPr lang="en-US" sz="3600" dirty="0" smtClean="0"/>
              <a:t>Research has shown that the predominant use of the </a:t>
            </a:r>
            <a:r>
              <a:rPr lang="en-US" sz="3600" b="1" u="sng" dirty="0" smtClean="0"/>
              <a:t>TL</a:t>
            </a:r>
            <a:r>
              <a:rPr lang="en-US" sz="3600" dirty="0" smtClean="0"/>
              <a:t> by </a:t>
            </a:r>
            <a:r>
              <a:rPr lang="en-US" sz="3600" b="1" u="sng" dirty="0" smtClean="0"/>
              <a:t>both</a:t>
            </a:r>
            <a:r>
              <a:rPr lang="en-US" sz="3600" dirty="0" smtClean="0"/>
              <a:t> the teacher and students in a language classroom benefits the language learner and promotes second language.</a:t>
            </a:r>
          </a:p>
          <a:p>
            <a:pPr algn="ctr">
              <a:buNone/>
            </a:pP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#9</a:t>
            </a:r>
            <a:endParaRPr lang="en-US" sz="4000" b="1" dirty="0"/>
          </a:p>
        </p:txBody>
      </p:sp>
      <p:sp>
        <p:nvSpPr>
          <p:cNvPr id="3" name="Content Placeholder 2"/>
          <p:cNvSpPr>
            <a:spLocks noGrp="1"/>
          </p:cNvSpPr>
          <p:nvPr>
            <p:ph sz="quarter" idx="1"/>
          </p:nvPr>
        </p:nvSpPr>
        <p:spPr/>
        <p:txBody>
          <a:bodyPr>
            <a:normAutofit/>
          </a:bodyPr>
          <a:lstStyle/>
          <a:p>
            <a:pPr>
              <a:buNone/>
            </a:pPr>
            <a:r>
              <a:rPr lang="en-US" sz="4000" dirty="0" smtClean="0"/>
              <a:t>Accountability!</a:t>
            </a:r>
            <a:endParaRPr lang="en-US" sz="4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Accountability</a:t>
            </a:r>
            <a:endParaRPr lang="en-US" dirty="0"/>
          </a:p>
        </p:txBody>
      </p:sp>
      <p:sp>
        <p:nvSpPr>
          <p:cNvPr id="3" name="Content Placeholder 2"/>
          <p:cNvSpPr>
            <a:spLocks noGrp="1"/>
          </p:cNvSpPr>
          <p:nvPr>
            <p:ph sz="quarter" idx="1"/>
          </p:nvPr>
        </p:nvSpPr>
        <p:spPr/>
        <p:txBody>
          <a:bodyPr>
            <a:normAutofit fontScale="92500" lnSpcReduction="20000"/>
          </a:bodyPr>
          <a:lstStyle/>
          <a:p>
            <a:r>
              <a:rPr lang="en-US" sz="3000" dirty="0" smtClean="0"/>
              <a:t>Check for understanding:</a:t>
            </a:r>
          </a:p>
          <a:p>
            <a:pPr>
              <a:lnSpc>
                <a:spcPct val="150000"/>
              </a:lnSpc>
            </a:pPr>
            <a:r>
              <a:rPr lang="en-US" sz="3000" dirty="0" smtClean="0"/>
              <a:t>YES or NO questions</a:t>
            </a:r>
          </a:p>
          <a:p>
            <a:pPr>
              <a:lnSpc>
                <a:spcPct val="150000"/>
              </a:lnSpc>
            </a:pPr>
            <a:r>
              <a:rPr lang="en-US" sz="3000" dirty="0" smtClean="0"/>
              <a:t>Thumbs up or down</a:t>
            </a:r>
          </a:p>
          <a:p>
            <a:pPr>
              <a:lnSpc>
                <a:spcPct val="150000"/>
              </a:lnSpc>
            </a:pPr>
            <a:r>
              <a:rPr lang="en-US" sz="3000" dirty="0" smtClean="0"/>
              <a:t>Simple questions – one word answers.</a:t>
            </a:r>
          </a:p>
          <a:p>
            <a:pPr>
              <a:lnSpc>
                <a:spcPct val="150000"/>
              </a:lnSpc>
            </a:pPr>
            <a:r>
              <a:rPr lang="en-US" sz="3000" dirty="0" smtClean="0"/>
              <a:t>Using white boards</a:t>
            </a:r>
          </a:p>
          <a:p>
            <a:pPr>
              <a:lnSpc>
                <a:spcPct val="150000"/>
              </a:lnSpc>
            </a:pPr>
            <a:r>
              <a:rPr lang="en-US" sz="3000" dirty="0" smtClean="0"/>
              <a:t>Teach common survival expressions: </a:t>
            </a:r>
            <a:r>
              <a:rPr lang="en-US" sz="3000" dirty="0" err="1" smtClean="0"/>
              <a:t>repita</a:t>
            </a:r>
            <a:r>
              <a:rPr lang="en-US" sz="3000" dirty="0" smtClean="0"/>
              <a:t> </a:t>
            </a:r>
            <a:r>
              <a:rPr lang="en-US" sz="3000" dirty="0" err="1" smtClean="0"/>
              <a:t>por</a:t>
            </a:r>
            <a:r>
              <a:rPr lang="en-US" sz="3000" dirty="0" smtClean="0"/>
              <a:t> favor, </a:t>
            </a:r>
            <a:r>
              <a:rPr lang="en-US" sz="3000" dirty="0" err="1" smtClean="0"/>
              <a:t>tengo</a:t>
            </a:r>
            <a:r>
              <a:rPr lang="en-US" sz="3000" dirty="0" smtClean="0"/>
              <a:t> </a:t>
            </a:r>
            <a:r>
              <a:rPr lang="en-US" sz="3000" dirty="0" err="1" smtClean="0"/>
              <a:t>una</a:t>
            </a:r>
            <a:r>
              <a:rPr lang="en-US" sz="3000" dirty="0" smtClean="0"/>
              <a:t> </a:t>
            </a:r>
            <a:r>
              <a:rPr lang="en-US" sz="3000" dirty="0" err="1" smtClean="0"/>
              <a:t>pregunta</a:t>
            </a:r>
            <a:r>
              <a:rPr lang="en-US" sz="3000" dirty="0" smtClean="0"/>
              <a:t>, no </a:t>
            </a:r>
            <a:r>
              <a:rPr lang="en-US" sz="3000" dirty="0" err="1" smtClean="0"/>
              <a:t>entiendo</a:t>
            </a:r>
            <a:r>
              <a:rPr lang="en-US" sz="3000" dirty="0" smtClean="0"/>
              <a:t>, etc</a:t>
            </a:r>
          </a:p>
          <a:p>
            <a:endParaRPr lang="en-US" sz="3600" dirty="0" smtClean="0"/>
          </a:p>
          <a:p>
            <a:endParaRPr lang="en-US" sz="3600" dirty="0" smtClean="0"/>
          </a:p>
          <a:p>
            <a:endParaRPr lang="en-US" sz="3600" dirty="0"/>
          </a:p>
        </p:txBody>
      </p:sp>
      <p:pic>
        <p:nvPicPr>
          <p:cNvPr id="151554" name="Picture 2" descr="C:\Documents and Settings\sandra.araque\Local Settings\Temporary Internet Files\Content.IE5\5VL0U9Q2\MC900437791[1].wmf"/>
          <p:cNvPicPr>
            <a:picLocks noChangeAspect="1" noChangeArrowheads="1"/>
          </p:cNvPicPr>
          <p:nvPr/>
        </p:nvPicPr>
        <p:blipFill>
          <a:blip r:embed="rId3"/>
          <a:srcRect/>
          <a:stretch>
            <a:fillRect/>
          </a:stretch>
        </p:blipFill>
        <p:spPr bwMode="auto">
          <a:xfrm>
            <a:off x="6257926" y="1417638"/>
            <a:ext cx="2176462" cy="1784171"/>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 </a:t>
            </a:r>
            <a:endParaRPr lang="en-US" sz="4000" b="1" dirty="0"/>
          </a:p>
        </p:txBody>
      </p:sp>
      <p:pic>
        <p:nvPicPr>
          <p:cNvPr id="38914" name="Picture 2" descr="http://educ6040fall09.wikispaces.com/file/view/rubrics-the-secret-to-grading.png/110397701/767x350/rubrics-the-secret-to-grading.png"/>
          <p:cNvPicPr>
            <a:picLocks noChangeAspect="1" noChangeArrowheads="1"/>
          </p:cNvPicPr>
          <p:nvPr/>
        </p:nvPicPr>
        <p:blipFill>
          <a:blip r:embed="rId3"/>
          <a:srcRect/>
          <a:stretch>
            <a:fillRect/>
          </a:stretch>
        </p:blipFill>
        <p:spPr bwMode="auto">
          <a:xfrm>
            <a:off x="95249" y="649995"/>
            <a:ext cx="8778241" cy="5772839"/>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rubrics</a:t>
            </a:r>
            <a:endParaRPr lang="en-US" dirty="0"/>
          </a:p>
        </p:txBody>
      </p:sp>
      <p:sp>
        <p:nvSpPr>
          <p:cNvPr id="3" name="Content Placeholder 2"/>
          <p:cNvSpPr>
            <a:spLocks noGrp="1"/>
          </p:cNvSpPr>
          <p:nvPr>
            <p:ph sz="quarter" idx="1"/>
          </p:nvPr>
        </p:nvSpPr>
        <p:spPr/>
        <p:txBody>
          <a:bodyPr/>
          <a:lstStyle/>
          <a:p>
            <a:endParaRPr lang="en-US"/>
          </a:p>
        </p:txBody>
      </p:sp>
      <p:pic>
        <p:nvPicPr>
          <p:cNvPr id="23554" name="Picture 2" descr="http://1.bp.blogspot.com/_EorRxTVa1sw/SdmISyX-dAI/AAAAAAAAAE8/JVADSnQM7xc/s400/backchannel+rubric.png"/>
          <p:cNvPicPr>
            <a:picLocks noChangeAspect="1" noChangeArrowheads="1"/>
          </p:cNvPicPr>
          <p:nvPr/>
        </p:nvPicPr>
        <p:blipFill>
          <a:blip r:embed="rId2"/>
          <a:srcRect/>
          <a:stretch>
            <a:fillRect/>
          </a:stretch>
        </p:blipFill>
        <p:spPr bwMode="auto">
          <a:xfrm rot="20502091">
            <a:off x="790574" y="2243755"/>
            <a:ext cx="3390900" cy="3810000"/>
          </a:xfrm>
          <a:prstGeom prst="rect">
            <a:avLst/>
          </a:prstGeom>
          <a:noFill/>
        </p:spPr>
      </p:pic>
      <p:pic>
        <p:nvPicPr>
          <p:cNvPr id="23556" name="Picture 4" descr="http://qualityandinnovation.files.wordpress.com/2012/02/mind-map-rubric.png"/>
          <p:cNvPicPr>
            <a:picLocks noChangeAspect="1" noChangeArrowheads="1"/>
          </p:cNvPicPr>
          <p:nvPr/>
        </p:nvPicPr>
        <p:blipFill>
          <a:blip r:embed="rId3"/>
          <a:srcRect/>
          <a:stretch>
            <a:fillRect/>
          </a:stretch>
        </p:blipFill>
        <p:spPr bwMode="auto">
          <a:xfrm rot="973385">
            <a:off x="2847845" y="551691"/>
            <a:ext cx="3788590" cy="3130160"/>
          </a:xfrm>
          <a:prstGeom prst="rect">
            <a:avLst/>
          </a:prstGeom>
          <a:noFill/>
        </p:spPr>
      </p:pic>
      <p:pic>
        <p:nvPicPr>
          <p:cNvPr id="23558" name="Picture 6" descr="https://encrypted-tbn1.gstatic.com/images?q=tbn:ANd9GcR4P0dpm5E48cETIV7K66ftxJsE0etGkrlYsYS_LWgpa3xRawfd"/>
          <p:cNvPicPr>
            <a:picLocks noChangeAspect="1" noChangeArrowheads="1"/>
          </p:cNvPicPr>
          <p:nvPr/>
        </p:nvPicPr>
        <p:blipFill>
          <a:blip r:embed="rId4"/>
          <a:srcRect/>
          <a:stretch>
            <a:fillRect/>
          </a:stretch>
        </p:blipFill>
        <p:spPr bwMode="auto">
          <a:xfrm>
            <a:off x="2921902" y="4346618"/>
            <a:ext cx="2143125" cy="2143125"/>
          </a:xfrm>
          <a:prstGeom prst="rect">
            <a:avLst/>
          </a:prstGeom>
          <a:noFill/>
        </p:spPr>
      </p:pic>
      <p:pic>
        <p:nvPicPr>
          <p:cNvPr id="23560" name="Picture 8" descr="https://encrypted-tbn0.gstatic.com/images?q=tbn:ANd9GcSGyuSroUZ66CzaI8Nw7v6lk4W0JyDlFYJn_8Xsu9eIu0Y_6ypvsA"/>
          <p:cNvPicPr>
            <a:picLocks noChangeAspect="1" noChangeArrowheads="1"/>
          </p:cNvPicPr>
          <p:nvPr/>
        </p:nvPicPr>
        <p:blipFill>
          <a:blip r:embed="rId5"/>
          <a:srcRect/>
          <a:stretch>
            <a:fillRect/>
          </a:stretch>
        </p:blipFill>
        <p:spPr bwMode="auto">
          <a:xfrm rot="20726099">
            <a:off x="5256211" y="3645894"/>
            <a:ext cx="2548556" cy="254855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#10</a:t>
            </a:r>
            <a:endParaRPr lang="en-US" sz="4000" dirty="0"/>
          </a:p>
        </p:txBody>
      </p:sp>
      <p:sp>
        <p:nvSpPr>
          <p:cNvPr id="3" name="Content Placeholder 2"/>
          <p:cNvSpPr>
            <a:spLocks noGrp="1"/>
          </p:cNvSpPr>
          <p:nvPr>
            <p:ph sz="quarter" idx="1"/>
          </p:nvPr>
        </p:nvSpPr>
        <p:spPr/>
        <p:txBody>
          <a:bodyPr>
            <a:normAutofit/>
          </a:bodyPr>
          <a:lstStyle/>
          <a:p>
            <a:r>
              <a:rPr lang="en-US" sz="4000" dirty="0" smtClean="0"/>
              <a:t>Set  routines. </a:t>
            </a:r>
            <a:endParaRPr lang="en-US" sz="4000" dirty="0"/>
          </a:p>
        </p:txBody>
      </p:sp>
      <p:pic>
        <p:nvPicPr>
          <p:cNvPr id="37890" name="Picture 2" descr="https://encrypted-tbn0.gstatic.com/images?q=tbn:ANd9GcSbWGKh39zapoTFt9OcIcVlhIDfUGTxEQ7Q6tXpwh20ivzKq5lt"/>
          <p:cNvPicPr>
            <a:picLocks noChangeAspect="1" noChangeArrowheads="1"/>
          </p:cNvPicPr>
          <p:nvPr/>
        </p:nvPicPr>
        <p:blipFill>
          <a:blip r:embed="rId3"/>
          <a:srcRect/>
          <a:stretch>
            <a:fillRect/>
          </a:stretch>
        </p:blipFill>
        <p:spPr bwMode="auto">
          <a:xfrm>
            <a:off x="3028949" y="2314574"/>
            <a:ext cx="4543425" cy="454342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b="1" dirty="0" smtClean="0"/>
              <a:t>Routines</a:t>
            </a:r>
            <a:endParaRPr lang="en-US" b="1" dirty="0"/>
          </a:p>
        </p:txBody>
      </p:sp>
      <p:sp>
        <p:nvSpPr>
          <p:cNvPr id="3" name="Content Placeholder 2"/>
          <p:cNvSpPr>
            <a:spLocks noGrp="1"/>
          </p:cNvSpPr>
          <p:nvPr>
            <p:ph sz="quarter" idx="1"/>
          </p:nvPr>
        </p:nvSpPr>
        <p:spPr>
          <a:xfrm>
            <a:off x="457200" y="1143000"/>
            <a:ext cx="7467600" cy="5715000"/>
          </a:xfrm>
        </p:spPr>
        <p:txBody>
          <a:bodyPr>
            <a:normAutofit fontScale="85000" lnSpcReduction="10000"/>
          </a:bodyPr>
          <a:lstStyle/>
          <a:p>
            <a:pPr>
              <a:lnSpc>
                <a:spcPct val="200000"/>
              </a:lnSpc>
            </a:pPr>
            <a:r>
              <a:rPr lang="en-US" dirty="0" smtClean="0"/>
              <a:t>Be consistent</a:t>
            </a:r>
          </a:p>
          <a:p>
            <a:pPr>
              <a:lnSpc>
                <a:spcPct val="200000"/>
              </a:lnSpc>
            </a:pPr>
            <a:r>
              <a:rPr lang="en-US" dirty="0" smtClean="0"/>
              <a:t>Practice routines the first weeks of school.</a:t>
            </a:r>
          </a:p>
          <a:p>
            <a:pPr>
              <a:lnSpc>
                <a:spcPct val="200000"/>
              </a:lnSpc>
            </a:pPr>
            <a:r>
              <a:rPr lang="en-US" dirty="0" smtClean="0"/>
              <a:t>Explain game steps, activities, so later you don’t have to use English.</a:t>
            </a:r>
          </a:p>
          <a:p>
            <a:pPr>
              <a:lnSpc>
                <a:spcPct val="200000"/>
              </a:lnSpc>
            </a:pPr>
            <a:r>
              <a:rPr lang="en-US" dirty="0" smtClean="0"/>
              <a:t>Teach classroom survival expressions the first days of school and once they are taught, don’t use English for those expressions.</a:t>
            </a:r>
          </a:p>
          <a:p>
            <a:pPr>
              <a:lnSpc>
                <a:spcPct val="200000"/>
              </a:lnSpc>
            </a:pPr>
            <a:r>
              <a:rPr lang="en-US" dirty="0" smtClean="0"/>
              <a:t>Post classroom survival posters in your classroom and on your students' desks.</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Calentamiento</a:t>
            </a:r>
            <a:r>
              <a:rPr lang="en-US" dirty="0" smtClean="0"/>
              <a:t>-Hoy </a:t>
            </a:r>
            <a:r>
              <a:rPr lang="en-US" dirty="0" err="1" smtClean="0"/>
              <a:t>es</a:t>
            </a:r>
            <a:r>
              <a:rPr lang="en-US" dirty="0" smtClean="0"/>
              <a:t> el 4 de </a:t>
            </a:r>
            <a:r>
              <a:rPr lang="en-US" dirty="0" err="1" smtClean="0"/>
              <a:t>junio</a:t>
            </a:r>
            <a:r>
              <a:rPr lang="en-US" dirty="0" smtClean="0"/>
              <a:t> del 2013.</a:t>
            </a:r>
            <a:endParaRPr lang="en-US" dirty="0"/>
          </a:p>
        </p:txBody>
      </p:sp>
      <p:sp>
        <p:nvSpPr>
          <p:cNvPr id="4" name="Content Placeholder 3"/>
          <p:cNvSpPr>
            <a:spLocks noGrp="1"/>
          </p:cNvSpPr>
          <p:nvPr>
            <p:ph sz="quarter" idx="1"/>
          </p:nvPr>
        </p:nvSpPr>
        <p:spPr>
          <a:xfrm>
            <a:off x="114300" y="1417638"/>
            <a:ext cx="4495800" cy="5486400"/>
          </a:xfrm>
          <a:ln w="38100">
            <a:solidFill>
              <a:schemeClr val="tx1"/>
            </a:solidFill>
          </a:ln>
        </p:spPr>
        <p:txBody>
          <a:bodyPr/>
          <a:lstStyle/>
          <a:p>
            <a:pPr marL="514350" indent="-514350">
              <a:buFont typeface="+mj-lt"/>
              <a:buAutoNum type="arabicPeriod"/>
            </a:pPr>
            <a:r>
              <a:rPr lang="en-US" dirty="0" err="1" smtClean="0"/>
              <a:t>Sientate</a:t>
            </a:r>
            <a:r>
              <a:rPr lang="en-US" dirty="0" smtClean="0"/>
              <a:t> y </a:t>
            </a:r>
            <a:r>
              <a:rPr lang="en-US" dirty="0" err="1" smtClean="0"/>
              <a:t>copia</a:t>
            </a:r>
            <a:r>
              <a:rPr lang="en-US" dirty="0" smtClean="0"/>
              <a:t> la </a:t>
            </a:r>
            <a:r>
              <a:rPr lang="en-US" dirty="0" err="1" smtClean="0"/>
              <a:t>tarea</a:t>
            </a:r>
            <a:r>
              <a:rPr lang="en-US" dirty="0" smtClean="0"/>
              <a:t> en </a:t>
            </a:r>
            <a:r>
              <a:rPr lang="en-US" dirty="0" err="1" smtClean="0"/>
              <a:t>tu</a:t>
            </a:r>
            <a:r>
              <a:rPr lang="en-US" dirty="0" smtClean="0"/>
              <a:t> agenda.</a:t>
            </a:r>
          </a:p>
          <a:p>
            <a:pPr marL="514350" indent="-514350">
              <a:buFont typeface="+mj-lt"/>
              <a:buAutoNum type="arabicPeriod"/>
            </a:pPr>
            <a:endParaRPr lang="en-US" dirty="0" smtClean="0"/>
          </a:p>
          <a:p>
            <a:pPr marL="514350" indent="-514350">
              <a:buFont typeface="+mj-lt"/>
              <a:buAutoNum type="arabicPeriod"/>
            </a:pPr>
            <a:r>
              <a:rPr lang="en-US" dirty="0" err="1" smtClean="0"/>
              <a:t>Saca</a:t>
            </a:r>
            <a:r>
              <a:rPr lang="en-US" dirty="0" smtClean="0"/>
              <a:t> </a:t>
            </a:r>
            <a:r>
              <a:rPr lang="en-US" dirty="0" err="1" smtClean="0"/>
              <a:t>una</a:t>
            </a:r>
            <a:r>
              <a:rPr lang="en-US" dirty="0" smtClean="0"/>
              <a:t> </a:t>
            </a:r>
            <a:r>
              <a:rPr lang="en-US" dirty="0" err="1" smtClean="0"/>
              <a:t>hoja</a:t>
            </a:r>
            <a:r>
              <a:rPr lang="en-US" dirty="0" smtClean="0"/>
              <a:t> de </a:t>
            </a:r>
            <a:r>
              <a:rPr lang="en-US" dirty="0" err="1" smtClean="0"/>
              <a:t>papel</a:t>
            </a:r>
            <a:r>
              <a:rPr lang="en-US" dirty="0" smtClean="0"/>
              <a:t>.</a:t>
            </a:r>
          </a:p>
          <a:p>
            <a:pPr marL="514350" indent="-514350">
              <a:buFont typeface="+mj-lt"/>
              <a:buAutoNum type="arabicPeriod"/>
            </a:pPr>
            <a:endParaRPr lang="en-US" dirty="0" smtClean="0"/>
          </a:p>
          <a:p>
            <a:pPr marL="514350" indent="-514350">
              <a:buFont typeface="+mj-lt"/>
              <a:buAutoNum type="arabicPeriod"/>
            </a:pPr>
            <a:r>
              <a:rPr lang="en-US" dirty="0" err="1" smtClean="0"/>
              <a:t>Escribe</a:t>
            </a:r>
            <a:r>
              <a:rPr lang="en-US" dirty="0" smtClean="0"/>
              <a:t> </a:t>
            </a:r>
            <a:r>
              <a:rPr lang="en-US" dirty="0" err="1" smtClean="0"/>
              <a:t>tu</a:t>
            </a:r>
            <a:r>
              <a:rPr lang="en-US" dirty="0" smtClean="0"/>
              <a:t> </a:t>
            </a:r>
            <a:r>
              <a:rPr lang="en-US" dirty="0" err="1" smtClean="0"/>
              <a:t>nombre</a:t>
            </a:r>
            <a:r>
              <a:rPr lang="en-US" dirty="0" smtClean="0"/>
              <a:t>.</a:t>
            </a:r>
          </a:p>
          <a:p>
            <a:pPr marL="514350" indent="-514350">
              <a:buFont typeface="+mj-lt"/>
              <a:buAutoNum type="arabicPeriod"/>
            </a:pPr>
            <a:endParaRPr lang="en-US" dirty="0" smtClean="0"/>
          </a:p>
          <a:p>
            <a:pPr marL="514350" indent="-514350">
              <a:buFont typeface="+mj-lt"/>
              <a:buAutoNum type="arabicPeriod"/>
            </a:pPr>
            <a:r>
              <a:rPr lang="en-US" dirty="0" err="1" smtClean="0"/>
              <a:t>Copia</a:t>
            </a:r>
            <a:r>
              <a:rPr lang="en-US" dirty="0" smtClean="0"/>
              <a:t> la </a:t>
            </a:r>
            <a:r>
              <a:rPr lang="en-US" dirty="0" err="1" smtClean="0"/>
              <a:t>fecha</a:t>
            </a:r>
            <a:r>
              <a:rPr lang="en-US" dirty="0" smtClean="0"/>
              <a:t> de </a:t>
            </a:r>
            <a:r>
              <a:rPr lang="en-US" dirty="0" err="1" smtClean="0"/>
              <a:t>hoy</a:t>
            </a:r>
            <a:r>
              <a:rPr lang="en-US" dirty="0" smtClean="0"/>
              <a:t>.</a:t>
            </a:r>
          </a:p>
          <a:p>
            <a:pPr marL="514350" indent="-514350">
              <a:buFont typeface="+mj-lt"/>
              <a:buAutoNum type="arabicPeriod"/>
            </a:pPr>
            <a:endParaRPr lang="en-US" dirty="0"/>
          </a:p>
        </p:txBody>
      </p:sp>
      <p:sp>
        <p:nvSpPr>
          <p:cNvPr id="5" name="Content Placeholder 4"/>
          <p:cNvSpPr>
            <a:spLocks noGrp="1"/>
          </p:cNvSpPr>
          <p:nvPr>
            <p:ph sz="quarter" idx="2"/>
          </p:nvPr>
        </p:nvSpPr>
        <p:spPr>
          <a:xfrm>
            <a:off x="4655127" y="1371600"/>
            <a:ext cx="4038600" cy="5334000"/>
          </a:xfrm>
        </p:spPr>
        <p:txBody>
          <a:bodyPr/>
          <a:lstStyle/>
          <a:p>
            <a:pPr marL="514350" indent="-514350">
              <a:buFont typeface="+mj-lt"/>
              <a:buAutoNum type="arabicPeriod"/>
            </a:pPr>
            <a:r>
              <a:rPr lang="en-US" dirty="0" err="1" smtClean="0"/>
              <a:t>Ordena</a:t>
            </a:r>
            <a:r>
              <a:rPr lang="en-US" dirty="0" smtClean="0"/>
              <a:t> </a:t>
            </a:r>
            <a:r>
              <a:rPr lang="en-US" dirty="0" err="1" smtClean="0"/>
              <a:t>las</a:t>
            </a:r>
            <a:r>
              <a:rPr lang="en-US" dirty="0" smtClean="0"/>
              <a:t> </a:t>
            </a:r>
            <a:r>
              <a:rPr lang="en-US" dirty="0" err="1" smtClean="0"/>
              <a:t>frases</a:t>
            </a:r>
            <a:r>
              <a:rPr lang="en-US" dirty="0" smtClean="0"/>
              <a:t>:</a:t>
            </a:r>
          </a:p>
          <a:p>
            <a:pPr marL="514350" indent="-514350">
              <a:buFont typeface="+mj-lt"/>
              <a:buAutoNum type="arabicPeriod"/>
            </a:pPr>
            <a:r>
              <a:rPr lang="en-US" dirty="0" err="1" smtClean="0"/>
              <a:t>Ir</a:t>
            </a:r>
            <a:r>
              <a:rPr lang="en-US" dirty="0" smtClean="0"/>
              <a:t>/al </a:t>
            </a:r>
            <a:r>
              <a:rPr lang="en-US" dirty="0" err="1" smtClean="0"/>
              <a:t>baňo</a:t>
            </a:r>
            <a:r>
              <a:rPr lang="en-US" dirty="0" smtClean="0"/>
              <a:t>/</a:t>
            </a:r>
            <a:r>
              <a:rPr lang="en-US" dirty="0" err="1" smtClean="0"/>
              <a:t>puedo</a:t>
            </a:r>
            <a:r>
              <a:rPr lang="en-US" dirty="0" smtClean="0"/>
              <a:t>/ </a:t>
            </a:r>
            <a:r>
              <a:rPr lang="en-US" dirty="0" err="1" smtClean="0"/>
              <a:t>por</a:t>
            </a:r>
            <a:r>
              <a:rPr lang="en-US" dirty="0" smtClean="0"/>
              <a:t> favor/ ?</a:t>
            </a:r>
          </a:p>
          <a:p>
            <a:pPr marL="514350" indent="-514350">
              <a:buFont typeface="+mj-lt"/>
              <a:buAutoNum type="arabicPeriod"/>
            </a:pPr>
            <a:r>
              <a:rPr lang="en-US" dirty="0" err="1" smtClean="0"/>
              <a:t>Todo</a:t>
            </a:r>
            <a:r>
              <a:rPr lang="en-US" dirty="0" smtClean="0"/>
              <a:t>/ de/ mesa/ la/ </a:t>
            </a:r>
            <a:r>
              <a:rPr lang="en-US" dirty="0" err="1" smtClean="0"/>
              <a:t>quita</a:t>
            </a:r>
            <a:r>
              <a:rPr lang="en-US" dirty="0" smtClean="0"/>
              <a:t>.</a:t>
            </a:r>
          </a:p>
          <a:p>
            <a:pPr marL="514350" indent="-514350">
              <a:buFont typeface="+mj-lt"/>
              <a:buAutoNum type="arabicPeriod"/>
            </a:pPr>
            <a:r>
              <a:rPr lang="en-US" dirty="0" err="1" smtClean="0"/>
              <a:t>Pizarra</a:t>
            </a:r>
            <a:r>
              <a:rPr lang="en-US" dirty="0" smtClean="0"/>
              <a:t>/ la/ </a:t>
            </a:r>
            <a:r>
              <a:rPr lang="en-US" dirty="0" err="1" smtClean="0"/>
              <a:t>mira</a:t>
            </a:r>
            <a:endParaRPr lang="en-US" dirty="0" smtClean="0"/>
          </a:p>
          <a:p>
            <a:pPr marL="514350" indent="-514350">
              <a:buFont typeface="+mj-lt"/>
              <a:buAutoNum type="arabicPeriod"/>
            </a:pPr>
            <a:r>
              <a:rPr lang="en-US" dirty="0" err="1" smtClean="0"/>
              <a:t>Una</a:t>
            </a:r>
            <a:r>
              <a:rPr lang="en-US" dirty="0" smtClean="0"/>
              <a:t>/</a:t>
            </a:r>
            <a:r>
              <a:rPr lang="en-US" dirty="0" err="1" smtClean="0"/>
              <a:t>papel</a:t>
            </a:r>
            <a:r>
              <a:rPr lang="en-US" dirty="0" smtClean="0"/>
              <a:t>/</a:t>
            </a:r>
            <a:r>
              <a:rPr lang="en-US" dirty="0" err="1" smtClean="0"/>
              <a:t>saquen</a:t>
            </a:r>
            <a:r>
              <a:rPr lang="en-US" dirty="0" smtClean="0"/>
              <a:t>/</a:t>
            </a:r>
            <a:r>
              <a:rPr lang="en-US" dirty="0" err="1" smtClean="0"/>
              <a:t>hoja</a:t>
            </a:r>
            <a:r>
              <a:rPr lang="en-US" dirty="0" smtClean="0"/>
              <a:t>/de</a:t>
            </a:r>
          </a:p>
          <a:p>
            <a:endParaRPr lang="en-US" dirty="0"/>
          </a:p>
        </p:txBody>
      </p:sp>
      <p:pic>
        <p:nvPicPr>
          <p:cNvPr id="1026" name="Picture 2" descr="C:\Documents and Settings\sandra.araque\Local Settings\Temporary Internet Files\Content.IE5\3A8T7CQT\MC900357981[1].wmf"/>
          <p:cNvPicPr>
            <a:picLocks noChangeAspect="1" noChangeArrowheads="1"/>
          </p:cNvPicPr>
          <p:nvPr/>
        </p:nvPicPr>
        <p:blipFill>
          <a:blip r:embed="rId3"/>
          <a:srcRect/>
          <a:stretch>
            <a:fillRect/>
          </a:stretch>
        </p:blipFill>
        <p:spPr bwMode="auto">
          <a:xfrm>
            <a:off x="3352801" y="1828800"/>
            <a:ext cx="1005372" cy="1066800"/>
          </a:xfrm>
          <a:prstGeom prst="rect">
            <a:avLst/>
          </a:prstGeom>
          <a:noFill/>
        </p:spPr>
      </p:pic>
      <p:pic>
        <p:nvPicPr>
          <p:cNvPr id="1027" name="Picture 3" descr="C:\Documents and Settings\sandra.araque\Local Settings\Temporary Internet Files\Content.IE5\5VL0U9Q2\MC900441451[1].png"/>
          <p:cNvPicPr>
            <a:picLocks noChangeAspect="1" noChangeArrowheads="1"/>
          </p:cNvPicPr>
          <p:nvPr/>
        </p:nvPicPr>
        <p:blipFill>
          <a:blip r:embed="rId4"/>
          <a:srcRect/>
          <a:stretch>
            <a:fillRect/>
          </a:stretch>
        </p:blipFill>
        <p:spPr bwMode="auto">
          <a:xfrm>
            <a:off x="3505200" y="2895600"/>
            <a:ext cx="1149927" cy="1149927"/>
          </a:xfrm>
          <a:prstGeom prst="rect">
            <a:avLst/>
          </a:prstGeom>
          <a:noFill/>
        </p:spPr>
      </p:pic>
      <p:pic>
        <p:nvPicPr>
          <p:cNvPr id="1028" name="Picture 4" descr="C:\Documents and Settings\sandra.araque\Local Settings\Temporary Internet Files\Content.IE5\MZBFDZRI\MC900413460[1].wmf"/>
          <p:cNvPicPr>
            <a:picLocks noChangeAspect="1" noChangeArrowheads="1"/>
          </p:cNvPicPr>
          <p:nvPr/>
        </p:nvPicPr>
        <p:blipFill>
          <a:blip r:embed="rId5"/>
          <a:srcRect/>
          <a:stretch>
            <a:fillRect/>
          </a:stretch>
        </p:blipFill>
        <p:spPr bwMode="auto">
          <a:xfrm>
            <a:off x="3543300" y="3636819"/>
            <a:ext cx="842635" cy="893617"/>
          </a:xfrm>
          <a:prstGeom prst="rect">
            <a:avLst/>
          </a:prstGeom>
          <a:noFill/>
        </p:spPr>
      </p:pic>
      <p:pic>
        <p:nvPicPr>
          <p:cNvPr id="1029" name="Picture 5" descr="C:\Documents and Settings\sandra.araque\Local Settings\Temporary Internet Files\Content.IE5\H18WWFXM\MC900432664[1].png"/>
          <p:cNvPicPr>
            <a:picLocks noChangeAspect="1" noChangeArrowheads="1"/>
          </p:cNvPicPr>
          <p:nvPr/>
        </p:nvPicPr>
        <p:blipFill>
          <a:blip r:embed="rId6"/>
          <a:srcRect/>
          <a:stretch>
            <a:fillRect/>
          </a:stretch>
        </p:blipFill>
        <p:spPr bwMode="auto">
          <a:xfrm>
            <a:off x="2895600" y="5143500"/>
            <a:ext cx="1714500" cy="17145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sz="quarter" idx="1"/>
          </p:nvPr>
        </p:nvSpPr>
        <p:spPr>
          <a:xfrm>
            <a:off x="301752" y="1527048"/>
            <a:ext cx="8503920" cy="4929170"/>
          </a:xfrm>
        </p:spPr>
        <p:txBody>
          <a:bodyPr>
            <a:normAutofit/>
          </a:bodyPr>
          <a:lstStyle/>
          <a:p>
            <a:pPr marL="514350" indent="-514350">
              <a:buFont typeface="+mj-lt"/>
              <a:buAutoNum type="arabicPeriod"/>
            </a:pPr>
            <a:r>
              <a:rPr lang="en-US" dirty="0" smtClean="0"/>
              <a:t>Believe it!</a:t>
            </a:r>
          </a:p>
          <a:p>
            <a:pPr marL="514350" indent="-514350">
              <a:buFont typeface="+mj-lt"/>
              <a:buAutoNum type="arabicPeriod"/>
            </a:pPr>
            <a:r>
              <a:rPr lang="en-US" dirty="0" smtClean="0"/>
              <a:t>Be consistent</a:t>
            </a:r>
          </a:p>
          <a:p>
            <a:pPr marL="514350" indent="-514350">
              <a:buFont typeface="+mj-lt"/>
              <a:buAutoNum type="arabicPeriod"/>
            </a:pPr>
            <a:r>
              <a:rPr lang="en-US" dirty="0" smtClean="0"/>
              <a:t>Involve your students</a:t>
            </a:r>
          </a:p>
          <a:p>
            <a:pPr marL="514350" indent="-514350">
              <a:buFont typeface="+mj-lt"/>
              <a:buAutoNum type="arabicPeriod"/>
            </a:pPr>
            <a:r>
              <a:rPr lang="en-US" dirty="0" smtClean="0"/>
              <a:t>Contextualize your lessons</a:t>
            </a:r>
          </a:p>
          <a:p>
            <a:pPr marL="514350" indent="-514350">
              <a:buFont typeface="+mj-lt"/>
              <a:buAutoNum type="arabicPeriod"/>
            </a:pPr>
            <a:r>
              <a:rPr lang="en-US" dirty="0" smtClean="0"/>
              <a:t>Plan your instructional vocabulary</a:t>
            </a:r>
          </a:p>
          <a:p>
            <a:pPr marL="514350" indent="-514350">
              <a:buFont typeface="+mj-lt"/>
              <a:buAutoNum type="arabicPeriod"/>
            </a:pPr>
            <a:r>
              <a:rPr lang="en-US" dirty="0" smtClean="0"/>
              <a:t>Remember the 3 C’s</a:t>
            </a:r>
          </a:p>
          <a:p>
            <a:pPr marL="514350" indent="-514350">
              <a:buFont typeface="+mj-lt"/>
              <a:buAutoNum type="arabicPeriod"/>
            </a:pPr>
            <a:r>
              <a:rPr lang="en-US" dirty="0" smtClean="0"/>
              <a:t>Strive for “successful” versus “correct” communication</a:t>
            </a:r>
          </a:p>
          <a:p>
            <a:pPr marL="514350" indent="-514350">
              <a:buFont typeface="+mj-lt"/>
              <a:buAutoNum type="arabicPeriod"/>
            </a:pPr>
            <a:r>
              <a:rPr lang="en-US" dirty="0" smtClean="0"/>
              <a:t>Be a model for your students</a:t>
            </a:r>
          </a:p>
          <a:p>
            <a:pPr marL="514350" indent="-514350">
              <a:buFont typeface="+mj-lt"/>
              <a:buAutoNum type="arabicPeriod"/>
            </a:pPr>
            <a:r>
              <a:rPr lang="en-US" dirty="0" smtClean="0"/>
              <a:t>Accountability</a:t>
            </a:r>
          </a:p>
          <a:p>
            <a:pPr marL="514350" indent="-514350">
              <a:buFont typeface="+mj-lt"/>
              <a:buAutoNum type="arabicPeriod"/>
            </a:pPr>
            <a:r>
              <a:rPr lang="en-US" dirty="0" smtClean="0"/>
              <a:t>Set routines</a:t>
            </a:r>
          </a:p>
        </p:txBody>
      </p:sp>
    </p:spTree>
    <p:extLst>
      <p:ext uri="{BB962C8B-B14F-4D97-AF65-F5344CB8AC3E}">
        <p14:creationId xmlns="" xmlns:p14="http://schemas.microsoft.com/office/powerpoint/2010/main" val="38127677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ctr">
              <a:buNone/>
            </a:pPr>
            <a:r>
              <a:rPr lang="en-US" sz="6000" dirty="0" smtClean="0"/>
              <a:t>Enjoy the journey!</a:t>
            </a:r>
          </a:p>
          <a:p>
            <a:pPr algn="ctr">
              <a:buNone/>
            </a:pPr>
            <a:endParaRPr lang="en-US" sz="6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authentic resources </a:t>
            </a:r>
            <a:endParaRPr lang="en-US" dirty="0"/>
          </a:p>
        </p:txBody>
      </p:sp>
      <p:sp>
        <p:nvSpPr>
          <p:cNvPr id="3" name="Content Placeholder 2"/>
          <p:cNvSpPr>
            <a:spLocks noGrp="1"/>
          </p:cNvSpPr>
          <p:nvPr>
            <p:ph sz="quarter" idx="1"/>
          </p:nvPr>
        </p:nvSpPr>
        <p:spPr/>
        <p:txBody>
          <a:bodyPr/>
          <a:lstStyle/>
          <a:p>
            <a:r>
              <a:rPr lang="en-US" dirty="0" smtClean="0"/>
              <a:t>Songs</a:t>
            </a:r>
            <a:endParaRPr lang="en-US" dirty="0"/>
          </a:p>
        </p:txBody>
      </p:sp>
      <p:pic>
        <p:nvPicPr>
          <p:cNvPr id="172034" name="Picture 2" descr="https://encrypted-tbn2.gstatic.com/images?q=tbn:ANd9GcSphyHj0op6a5eNVdyu6WQYpCvFMCJI5wLzuMYo-TNTPf0MitLP"/>
          <p:cNvPicPr>
            <a:picLocks noChangeAspect="1" noChangeArrowheads="1"/>
          </p:cNvPicPr>
          <p:nvPr/>
        </p:nvPicPr>
        <p:blipFill>
          <a:blip r:embed="rId3"/>
          <a:srcRect/>
          <a:stretch>
            <a:fillRect/>
          </a:stretch>
        </p:blipFill>
        <p:spPr bwMode="auto">
          <a:xfrm>
            <a:off x="1055688" y="2377016"/>
            <a:ext cx="5588000" cy="372533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987552"/>
          </a:xfrm>
        </p:spPr>
        <p:txBody>
          <a:bodyPr>
            <a:noAutofit/>
          </a:bodyPr>
          <a:lstStyle/>
          <a:p>
            <a:pPr algn="ctr"/>
            <a:r>
              <a:rPr lang="en-US" sz="2800" b="1" dirty="0" smtClean="0"/>
              <a:t>American Council on the Teaching </a:t>
            </a:r>
            <a:br>
              <a:rPr lang="en-US" sz="2800" b="1" dirty="0" smtClean="0"/>
            </a:br>
            <a:r>
              <a:rPr lang="en-US" sz="2800" b="1" dirty="0" smtClean="0"/>
              <a:t>of Foreign Languages</a:t>
            </a:r>
            <a:endParaRPr lang="en-US" sz="2800" b="1" dirty="0"/>
          </a:p>
        </p:txBody>
      </p:sp>
      <p:sp>
        <p:nvSpPr>
          <p:cNvPr id="3" name="Text Placeholder 2"/>
          <p:cNvSpPr>
            <a:spLocks noGrp="1"/>
          </p:cNvSpPr>
          <p:nvPr>
            <p:ph sz="quarter" idx="1"/>
          </p:nvPr>
        </p:nvSpPr>
        <p:spPr/>
        <p:txBody>
          <a:bodyPr>
            <a:noAutofit/>
          </a:bodyPr>
          <a:lstStyle/>
          <a:p>
            <a:pPr algn="ctr">
              <a:buNone/>
            </a:pPr>
            <a:r>
              <a:rPr lang="en-US" sz="2600" dirty="0" smtClean="0"/>
              <a:t>“ACTFL therefore recommends that language educators and their students use the target language as exclusively as possible (90% plus) at all levels of instruction during instructional time and, when feasible, beyond the classroom.” </a:t>
            </a:r>
          </a:p>
          <a:p>
            <a:pPr algn="ctr">
              <a:buNone/>
            </a:pPr>
            <a:r>
              <a:rPr lang="en-US" sz="2400" dirty="0" smtClean="0"/>
              <a:t/>
            </a:r>
            <a:br>
              <a:rPr lang="en-US" sz="2400" dirty="0" smtClean="0"/>
            </a:br>
            <a:r>
              <a:rPr lang="en-US" sz="2400" dirty="0" smtClean="0"/>
              <a:t>From ACTFL Position Paper: </a:t>
            </a:r>
          </a:p>
          <a:p>
            <a:pPr algn="ctr">
              <a:buNone/>
            </a:pPr>
            <a:r>
              <a:rPr lang="en-US" sz="2400" dirty="0" smtClean="0"/>
              <a:t>“Use of the Target Language in the Classroom,” May 2010 </a:t>
            </a:r>
            <a:br>
              <a:rPr lang="en-US" sz="2400" dirty="0" smtClean="0"/>
            </a:br>
            <a:r>
              <a:rPr lang="en-US" sz="2400" dirty="0" smtClean="0"/>
              <a:t>Available at: </a:t>
            </a:r>
            <a:br>
              <a:rPr lang="en-US" sz="2400" dirty="0" smtClean="0"/>
            </a:br>
            <a:r>
              <a:rPr lang="en-US" sz="1800" dirty="0" smtClean="0">
                <a:hlinkClick r:id="rId3"/>
              </a:rPr>
              <a:t>http://www.actfl.org/i4a/pages/index.cfm?pageid=4368#targetlang</a:t>
            </a:r>
            <a:endParaRPr lang="en-US" sz="2600"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authentic resources </a:t>
            </a:r>
            <a:endParaRPr lang="en-US" dirty="0"/>
          </a:p>
        </p:txBody>
      </p:sp>
      <p:sp>
        <p:nvSpPr>
          <p:cNvPr id="3" name="Content Placeholder 2"/>
          <p:cNvSpPr>
            <a:spLocks noGrp="1"/>
          </p:cNvSpPr>
          <p:nvPr>
            <p:ph sz="quarter" idx="1"/>
          </p:nvPr>
        </p:nvSpPr>
        <p:spPr/>
        <p:txBody>
          <a:bodyPr/>
          <a:lstStyle/>
          <a:p>
            <a:endParaRPr lang="en-US"/>
          </a:p>
        </p:txBody>
      </p:sp>
      <p:pic>
        <p:nvPicPr>
          <p:cNvPr id="173058" name="Picture 2" descr="https://encrypted-tbn1.gstatic.com/images?q=tbn:ANd9GcTfhQ3ifOgNPj9HJdqA7acnbRtFSMei-h3MMBa1I_6pGYyLIjfO6g"/>
          <p:cNvPicPr>
            <a:picLocks noChangeAspect="1" noChangeArrowheads="1"/>
          </p:cNvPicPr>
          <p:nvPr/>
        </p:nvPicPr>
        <p:blipFill>
          <a:blip r:embed="rId3"/>
          <a:srcRect/>
          <a:stretch>
            <a:fillRect/>
          </a:stretch>
        </p:blipFill>
        <p:spPr bwMode="auto">
          <a:xfrm>
            <a:off x="1714501" y="1600200"/>
            <a:ext cx="4414838" cy="4979772"/>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authentic resources </a:t>
            </a:r>
            <a:endParaRPr lang="en-US" dirty="0"/>
          </a:p>
        </p:txBody>
      </p:sp>
      <p:sp>
        <p:nvSpPr>
          <p:cNvPr id="3" name="Content Placeholder 2"/>
          <p:cNvSpPr>
            <a:spLocks noGrp="1"/>
          </p:cNvSpPr>
          <p:nvPr>
            <p:ph sz="quarter" idx="1"/>
          </p:nvPr>
        </p:nvSpPr>
        <p:spPr/>
        <p:txBody>
          <a:bodyPr/>
          <a:lstStyle/>
          <a:p>
            <a:r>
              <a:rPr lang="en-US" dirty="0" smtClean="0"/>
              <a:t>Articles and events</a:t>
            </a:r>
            <a:endParaRPr lang="en-US" dirty="0"/>
          </a:p>
        </p:txBody>
      </p:sp>
      <p:pic>
        <p:nvPicPr>
          <p:cNvPr id="174082" name="Picture 2" descr="https://encrypted-tbn3.gstatic.com/images?q=tbn:ANd9GcQ4FdVFbCKk0FW3CQ25dOc0QWBXLbXVMFhukDQXAxVKupn3mqdc"/>
          <p:cNvPicPr>
            <a:picLocks noChangeAspect="1" noChangeArrowheads="1"/>
          </p:cNvPicPr>
          <p:nvPr/>
        </p:nvPicPr>
        <p:blipFill>
          <a:blip r:embed="rId3"/>
          <a:srcRect/>
          <a:stretch>
            <a:fillRect/>
          </a:stretch>
        </p:blipFill>
        <p:spPr bwMode="auto">
          <a:xfrm>
            <a:off x="971550" y="2393617"/>
            <a:ext cx="6072188" cy="4259597"/>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your goal for the next school year?</a:t>
            </a:r>
            <a:br>
              <a:rPr lang="en-US" dirty="0" smtClean="0"/>
            </a:br>
            <a:endParaRPr lang="en-US" dirty="0"/>
          </a:p>
        </p:txBody>
      </p:sp>
      <p:sp>
        <p:nvSpPr>
          <p:cNvPr id="3" name="Content Placeholder 2"/>
          <p:cNvSpPr>
            <a:spLocks noGrp="1"/>
          </p:cNvSpPr>
          <p:nvPr>
            <p:ph type="body" idx="1"/>
          </p:nvPr>
        </p:nvSpPr>
        <p:spPr/>
        <p:txBody>
          <a:bodyPr/>
          <a:lstStyle/>
          <a:p>
            <a:endParaRPr lang="en-US" dirty="0"/>
          </a:p>
        </p:txBody>
      </p:sp>
      <p:pic>
        <p:nvPicPr>
          <p:cNvPr id="141314" name="Picture 2" descr="https://encrypted-tbn2.gstatic.com/images?q=tbn:ANd9GcQGEvaA95NuXifVVXyByoCaYoI_oUR6s_Po1NQaMqOejCMY0Uf3NQ"/>
          <p:cNvPicPr>
            <a:picLocks noChangeAspect="1" noChangeArrowheads="1"/>
          </p:cNvPicPr>
          <p:nvPr/>
        </p:nvPicPr>
        <p:blipFill>
          <a:blip r:embed="rId3"/>
          <a:srcRect/>
          <a:stretch>
            <a:fillRect/>
          </a:stretch>
        </p:blipFill>
        <p:spPr bwMode="auto">
          <a:xfrm>
            <a:off x="3213099" y="69125"/>
            <a:ext cx="3773488" cy="28264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8414"/>
            <a:ext cx="6172200" cy="2053590"/>
          </a:xfrm>
        </p:spPr>
        <p:txBody>
          <a:bodyPr/>
          <a:lstStyle/>
          <a:p>
            <a:r>
              <a:rPr lang="en-US" dirty="0" smtClean="0"/>
              <a:t>Why don’t we do that more?</a:t>
            </a:r>
            <a:endParaRPr lang="en-US" dirty="0"/>
          </a:p>
        </p:txBody>
      </p:sp>
      <p:sp>
        <p:nvSpPr>
          <p:cNvPr id="4" name="Text Placeholder 3"/>
          <p:cNvSpPr>
            <a:spLocks noGrp="1"/>
          </p:cNvSpPr>
          <p:nvPr>
            <p:ph type="body" idx="1"/>
          </p:nvPr>
        </p:nvSpPr>
        <p:spPr>
          <a:xfrm>
            <a:off x="2286000" y="2035176"/>
            <a:ext cx="6858000" cy="4238049"/>
          </a:xfrm>
        </p:spPr>
        <p:txBody>
          <a:bodyPr>
            <a:normAutofit fontScale="32500" lnSpcReduction="20000"/>
          </a:bodyPr>
          <a:lstStyle/>
          <a:p>
            <a:endParaRPr lang="en-US" sz="9600" dirty="0" smtClean="0"/>
          </a:p>
          <a:p>
            <a:r>
              <a:rPr lang="en-US" sz="9600" dirty="0" smtClean="0"/>
              <a:t>In groups discuss and create a “dirty dozen” </a:t>
            </a:r>
          </a:p>
          <a:p>
            <a:endParaRPr lang="en-US" sz="9600" dirty="0" smtClean="0"/>
          </a:p>
          <a:p>
            <a:endParaRPr lang="en-US" sz="9600" dirty="0" smtClean="0"/>
          </a:p>
          <a:p>
            <a:r>
              <a:rPr lang="en-US" sz="9600" dirty="0" smtClean="0"/>
              <a:t>Think of your answers to the question in the </a:t>
            </a:r>
            <a:r>
              <a:rPr lang="en-US" sz="9600" dirty="0" err="1" smtClean="0"/>
              <a:t>Polleverywhere</a:t>
            </a:r>
            <a:r>
              <a:rPr lang="en-US" sz="9600" dirty="0" smtClean="0"/>
              <a:t> question that you answered as you were coming in today.</a:t>
            </a:r>
          </a:p>
          <a:p>
            <a:endParaRPr lang="en-US" sz="9600" dirty="0" smtClean="0"/>
          </a:p>
          <a:p>
            <a:endParaRPr lang="en-US" sz="5900" dirty="0" smtClean="0"/>
          </a:p>
          <a:p>
            <a:endParaRPr lang="en-US" dirty="0" smtClean="0"/>
          </a:p>
          <a:p>
            <a:endParaRPr lang="en-US" dirty="0"/>
          </a:p>
        </p:txBody>
      </p:sp>
      <p:sp>
        <p:nvSpPr>
          <p:cNvPr id="5" name="TextBox 4"/>
          <p:cNvSpPr txBox="1"/>
          <p:nvPr/>
        </p:nvSpPr>
        <p:spPr>
          <a:xfrm>
            <a:off x="1750915" y="423606"/>
            <a:ext cx="6707285" cy="584775"/>
          </a:xfrm>
          <a:prstGeom prst="rect">
            <a:avLst/>
          </a:prstGeom>
          <a:noFill/>
        </p:spPr>
        <p:txBody>
          <a:bodyPr wrap="none" rtlCol="0">
            <a:spAutoFit/>
          </a:bodyPr>
          <a:lstStyle/>
          <a:p>
            <a:r>
              <a:rPr lang="en-US" sz="3200" dirty="0" smtClean="0"/>
              <a:t>The goal is to use 90% the TL so…</a:t>
            </a:r>
            <a:endParaRPr lang="en-US" sz="32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r>
              <a:rPr lang="en-US" sz="2800" dirty="0" smtClean="0"/>
              <a:t>strategies</a:t>
            </a:r>
          </a:p>
        </p:txBody>
      </p:sp>
      <p:sp>
        <p:nvSpPr>
          <p:cNvPr id="2" name="Title 1"/>
          <p:cNvSpPr>
            <a:spLocks noGrp="1"/>
          </p:cNvSpPr>
          <p:nvPr>
            <p:ph type="title"/>
          </p:nvPr>
        </p:nvSpPr>
        <p:spPr/>
        <p:txBody>
          <a:bodyPr>
            <a:normAutofit fontScale="90000"/>
          </a:bodyPr>
          <a:lstStyle/>
          <a:p>
            <a:r>
              <a:rPr lang="en-US" sz="5600" dirty="0" smtClean="0"/>
              <a:t>How do I keep my class at the 90%?</a:t>
            </a:r>
            <a:endParaRPr lang="en-US" sz="36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ACTFL’S 8 SUGGESTIONS</a:t>
            </a:r>
            <a:endParaRPr lang="en-US" b="1" dirty="0"/>
          </a:p>
        </p:txBody>
      </p:sp>
      <p:sp>
        <p:nvSpPr>
          <p:cNvPr id="3" name="Content Placeholder 2"/>
          <p:cNvSpPr>
            <a:spLocks noGrp="1"/>
          </p:cNvSpPr>
          <p:nvPr>
            <p:ph sz="quarter" idx="1"/>
          </p:nvPr>
        </p:nvSpPr>
        <p:spPr/>
        <p:txBody>
          <a:bodyPr/>
          <a:lstStyle/>
          <a:p>
            <a:pPr marL="457200" indent="-457200">
              <a:buAutoNum type="arabicPeriod"/>
            </a:pPr>
            <a:r>
              <a:rPr lang="en-US" dirty="0" smtClean="0"/>
              <a:t>Provide comprehensible input that is directed toward </a:t>
            </a:r>
            <a:r>
              <a:rPr lang="en-US" i="1" dirty="0" smtClean="0"/>
              <a:t>communicative </a:t>
            </a:r>
            <a:r>
              <a:rPr lang="en-US" dirty="0" smtClean="0"/>
              <a:t>goals;</a:t>
            </a:r>
          </a:p>
          <a:p>
            <a:pPr marL="457200" indent="-457200">
              <a:buAutoNum type="arabicPeriod"/>
            </a:pPr>
            <a:endParaRPr lang="en-US" dirty="0" smtClean="0"/>
          </a:p>
          <a:p>
            <a:pPr marL="0" indent="0">
              <a:buNone/>
            </a:pPr>
            <a:r>
              <a:rPr lang="en-US" dirty="0" smtClean="0"/>
              <a:t>2. Make meaning clear through body language, gestures, and visual support;</a:t>
            </a:r>
          </a:p>
          <a:p>
            <a:pPr marL="0" indent="0">
              <a:buNone/>
            </a:pPr>
            <a:endParaRPr lang="en-US" dirty="0" smtClean="0"/>
          </a:p>
          <a:p>
            <a:pPr marL="0" indent="0">
              <a:buNone/>
            </a:pPr>
            <a:r>
              <a:rPr lang="en-US" dirty="0" smtClean="0"/>
              <a:t>3. Conduct comprehension checks to ensure understanding; </a:t>
            </a:r>
          </a:p>
          <a:p>
            <a:pPr marL="0" indent="0">
              <a:buNone/>
            </a:pPr>
            <a:endParaRPr lang="en-US" dirty="0" smtClean="0"/>
          </a:p>
          <a:p>
            <a:pPr marL="0" indent="0">
              <a:buNone/>
            </a:pPr>
            <a:r>
              <a:rPr lang="en-US" dirty="0" smtClean="0"/>
              <a:t>4. Negotiate meaning with students and encourage negotiation among students;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ACTFL’S 8 SUGGESTIONS</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dirty="0" smtClean="0"/>
              <a:t>5. Elicit talk that increases in fluency, accuracy, and complexity over time; </a:t>
            </a:r>
          </a:p>
          <a:p>
            <a:pPr marL="0" indent="0">
              <a:buNone/>
            </a:pPr>
            <a:endParaRPr lang="en-US" dirty="0" smtClean="0"/>
          </a:p>
          <a:p>
            <a:pPr marL="0" indent="0">
              <a:buNone/>
            </a:pPr>
            <a:r>
              <a:rPr lang="en-US" dirty="0" smtClean="0"/>
              <a:t>6. Encourage self-expression and spontaneous use of language; </a:t>
            </a:r>
          </a:p>
          <a:p>
            <a:pPr marL="0" indent="0">
              <a:buNone/>
            </a:pPr>
            <a:endParaRPr lang="en-US" dirty="0" smtClean="0"/>
          </a:p>
          <a:p>
            <a:pPr marL="0" indent="0">
              <a:buNone/>
            </a:pPr>
            <a:r>
              <a:rPr lang="en-US" dirty="0" smtClean="0"/>
              <a:t>7. Teach students strategies for requesting clarification and assistance when faced with comprehension difficulties; </a:t>
            </a:r>
          </a:p>
          <a:p>
            <a:pPr marL="0" indent="0">
              <a:buNone/>
            </a:pPr>
            <a:endParaRPr lang="en-US" dirty="0" smtClean="0"/>
          </a:p>
          <a:p>
            <a:pPr marL="0" indent="0">
              <a:buNone/>
            </a:pPr>
            <a:r>
              <a:rPr lang="en-US" dirty="0" smtClean="0"/>
              <a:t>8. Offer feedback to assist and improve students’ ability to interact orally in the target language.</a:t>
            </a:r>
            <a:endParaRPr lang="en-US"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2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6391</TotalTime>
  <Words>1806</Words>
  <Application>Microsoft Office PowerPoint</Application>
  <PresentationFormat>On-screen Show (4:3)</PresentationFormat>
  <Paragraphs>369</Paragraphs>
  <Slides>52</Slides>
  <Notes>50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52</vt:i4>
      </vt:variant>
    </vt:vector>
  </HeadingPairs>
  <TitlesOfParts>
    <vt:vector size="55" baseType="lpstr">
      <vt:lpstr>2_Civic</vt:lpstr>
      <vt:lpstr>Oriel</vt:lpstr>
      <vt:lpstr>Package</vt:lpstr>
      <vt:lpstr>WLAN0802  Hitting the Target Language at All Levels </vt:lpstr>
      <vt:lpstr>STRATEGIES TO HELP KEEP YOU IN THE TARGET LANGUAGE</vt:lpstr>
      <vt:lpstr>Why do I need to stay in the target language?</vt:lpstr>
      <vt:lpstr>Research</vt:lpstr>
      <vt:lpstr>American Council on the Teaching  of Foreign Languages</vt:lpstr>
      <vt:lpstr>Why don’t we do that more?</vt:lpstr>
      <vt:lpstr>How do I keep my class at the 90%?</vt:lpstr>
      <vt:lpstr>ACTFL’S 8 SUGGESTIONS</vt:lpstr>
      <vt:lpstr>ACTFL’S 8 SUGGESTIONS</vt:lpstr>
      <vt:lpstr>My “10” Strategies</vt:lpstr>
      <vt:lpstr>#1</vt:lpstr>
      <vt:lpstr>Set Goals</vt:lpstr>
      <vt:lpstr>Challenges </vt:lpstr>
      <vt:lpstr># 2</vt:lpstr>
      <vt:lpstr>Slide 15</vt:lpstr>
      <vt:lpstr># 3</vt:lpstr>
      <vt:lpstr>Forfeit system</vt:lpstr>
      <vt:lpstr>Timer</vt:lpstr>
      <vt:lpstr>Capture the flag-game</vt:lpstr>
      <vt:lpstr>#4</vt:lpstr>
      <vt:lpstr>Slide 21</vt:lpstr>
      <vt:lpstr>Break</vt:lpstr>
      <vt:lpstr>Total Physical Response (TPR)</vt:lpstr>
      <vt:lpstr>TPRS</vt:lpstr>
      <vt:lpstr>#5</vt:lpstr>
      <vt:lpstr>Slide 26</vt:lpstr>
      <vt:lpstr>#6</vt:lpstr>
      <vt:lpstr>Slide 28</vt:lpstr>
      <vt:lpstr>Slide 29</vt:lpstr>
      <vt:lpstr>Slide 30</vt:lpstr>
      <vt:lpstr>Slide 31</vt:lpstr>
      <vt:lpstr>Comprehensible input</vt:lpstr>
      <vt:lpstr>Van Gogh’s Bedroom</vt:lpstr>
      <vt:lpstr>#7 </vt:lpstr>
      <vt:lpstr>Slide 35</vt:lpstr>
      <vt:lpstr>Strategies for teaching grammar in the target language.</vt:lpstr>
      <vt:lpstr>Do’s and Don’ts of grammar correction</vt:lpstr>
      <vt:lpstr>#8</vt:lpstr>
      <vt:lpstr>Slide 39</vt:lpstr>
      <vt:lpstr>#9</vt:lpstr>
      <vt:lpstr>Daily Accountability</vt:lpstr>
      <vt:lpstr> </vt:lpstr>
      <vt:lpstr>Use rubrics</vt:lpstr>
      <vt:lpstr>#10</vt:lpstr>
      <vt:lpstr>Routines</vt:lpstr>
      <vt:lpstr>Calentamiento-Hoy es el 4 de junio del 2013.</vt:lpstr>
      <vt:lpstr>RECAP</vt:lpstr>
      <vt:lpstr>Slide 48</vt:lpstr>
      <vt:lpstr>Using authentic resources </vt:lpstr>
      <vt:lpstr>Using authentic resources </vt:lpstr>
      <vt:lpstr>Using authentic resources </vt:lpstr>
      <vt:lpstr>What is your goal for the next school year? </vt:lpstr>
    </vt:vector>
  </TitlesOfParts>
  <Manager/>
  <Company>SUNY College at Oneonta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Strategies to help you stay in the target language</dc:title>
  <dc:subject/>
  <dc:creator>Carol Dean, Ed.D.</dc:creator>
  <cp:keywords/>
  <dc:description/>
  <cp:lastModifiedBy>sandra.harvey</cp:lastModifiedBy>
  <cp:revision>387</cp:revision>
  <cp:lastPrinted>2012-02-08T17:07:30Z</cp:lastPrinted>
  <dcterms:created xsi:type="dcterms:W3CDTF">2012-08-06T16:37:24Z</dcterms:created>
  <dcterms:modified xsi:type="dcterms:W3CDTF">2013-06-13T22:56:02Z</dcterms:modified>
  <cp:category/>
</cp:coreProperties>
</file>